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</p:sldMasterIdLst>
  <p:notesMasterIdLst>
    <p:notesMasterId r:id="rId15"/>
  </p:notesMasterIdLst>
  <p:sldIdLst>
    <p:sldId id="1892" r:id="rId3"/>
    <p:sldId id="4587" r:id="rId4"/>
    <p:sldId id="4588" r:id="rId5"/>
    <p:sldId id="4315" r:id="rId6"/>
    <p:sldId id="4589" r:id="rId7"/>
    <p:sldId id="4316" r:id="rId8"/>
    <p:sldId id="4627" r:id="rId9"/>
    <p:sldId id="4318" r:id="rId10"/>
    <p:sldId id="4591" r:id="rId11"/>
    <p:sldId id="3519" r:id="rId12"/>
    <p:sldId id="4593" r:id="rId13"/>
    <p:sldId id="459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F6CF1-C4C2-427D-B981-474B24715B36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61108-5E59-4D8B-AE8A-D34E72E1E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7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2/20/2019 6:24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53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4E793A-18CA-4821-8146-3459784A12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79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4E793A-18CA-4821-8146-3459784A12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74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2/20/2019 6:24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692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675A-E376-445A-ABF4-C846E34B7B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95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02E8B-7637-4E5F-ACA6-41119C2913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59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33681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7441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55315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4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271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540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2801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796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2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591896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2"/>
          </p:nvPr>
        </p:nvSpPr>
        <p:spPr>
          <a:xfrm>
            <a:off x="768096" y="4251271"/>
            <a:ext cx="10655808" cy="48638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213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422E8B4-9D43-C540-B39F-D906FFDDCD2B}" type="datetime4">
              <a:rPr lang="en-US" smtClean="0"/>
              <a:pPr/>
              <a:t>February 20, 2019</a:t>
            </a:fld>
            <a:endParaRPr lang="en-US" dirty="0"/>
          </a:p>
        </p:txBody>
      </p:sp>
      <p:sp>
        <p:nvSpPr>
          <p:cNvPr id="7" name="Title 17"/>
          <p:cNvSpPr>
            <a:spLocks noGrp="1"/>
          </p:cNvSpPr>
          <p:nvPr>
            <p:ph type="title" hasCustomPrompt="1"/>
          </p:nvPr>
        </p:nvSpPr>
        <p:spPr>
          <a:xfrm>
            <a:off x="768096" y="2138001"/>
            <a:ext cx="10655808" cy="1141943"/>
          </a:xfrm>
          <a:prstGeom prst="rect">
            <a:avLst/>
          </a:prstGeom>
        </p:spPr>
        <p:txBody>
          <a:bodyPr vert="horz" lIns="0" tIns="45720" rIns="0" bIns="45720" anchor="b"/>
          <a:lstStyle>
            <a:lvl1pPr marL="0" marR="0" indent="0" algn="l" defTabSz="54392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73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768352" y="3279295"/>
            <a:ext cx="10655553" cy="971975"/>
          </a:xfrm>
          <a:prstGeom prst="rect">
            <a:avLst/>
          </a:prstGeom>
        </p:spPr>
        <p:txBody>
          <a:bodyPr lIns="0" tIns="45720" rIns="0" bIns="45720"/>
          <a:lstStyle>
            <a:lvl1pPr marL="407948" marR="0" indent="-407948" algn="l" defTabSz="54392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98">
                <a:solidFill>
                  <a:schemeClr val="bg2"/>
                </a:solidFill>
              </a:defRPr>
            </a:lvl1pPr>
            <a:lvl2pPr marL="543928" indent="0">
              <a:buFontTx/>
              <a:buNone/>
              <a:defRPr/>
            </a:lvl2pPr>
            <a:lvl3pPr marL="1087859" indent="0">
              <a:buFontTx/>
              <a:buNone/>
              <a:defRPr/>
            </a:lvl3pPr>
            <a:lvl4pPr marL="1631788" indent="0">
              <a:buFontTx/>
              <a:buNone/>
              <a:defRPr/>
            </a:lvl4pPr>
            <a:lvl5pPr marL="2175716" indent="0">
              <a:buFontTx/>
              <a:buNone/>
              <a:defRPr/>
            </a:lvl5pPr>
          </a:lstStyle>
          <a:p>
            <a:pPr marL="0" marR="0" lvl="0" indent="0" algn="l" defTabSz="54392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5199" y="5467824"/>
            <a:ext cx="4108704" cy="6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1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21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E02B-7B30-4337-9B1E-95581D5FA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29" y="230669"/>
            <a:ext cx="11504375" cy="98756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8756FC4-7E7D-45AF-86EC-83BBC47D2C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90" y="772240"/>
            <a:ext cx="11503025" cy="445996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09682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and Gradient Icon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9B54-83A1-409D-8F13-B5981C0FC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31" y="230665"/>
            <a:ext cx="11504375" cy="98853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F78B-2B5A-4C16-A430-C31632D0AA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4730" y="1449626"/>
            <a:ext cx="5560775" cy="4341576"/>
          </a:xfrm>
          <a:prstGeom prst="rect">
            <a:avLst/>
          </a:prstGeom>
          <a:solidFill>
            <a:srgbClr val="071E44"/>
          </a:solidFill>
        </p:spPr>
        <p:txBody>
          <a:bodyPr lIns="122516" tIns="1041379" rIns="122516" bIns="122516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6503" y="1449626"/>
            <a:ext cx="5562599" cy="43415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82E6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9D95F2-D39B-4D5A-B198-8958A263A1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90" y="772243"/>
            <a:ext cx="11503025" cy="446961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6819380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453379F-F1BB-486E-A2EA-F7E8FCE5E0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3" y="1450332"/>
            <a:ext cx="5562599" cy="4340870"/>
          </a:xfrm>
          <a:prstGeom prst="rect">
            <a:avLst/>
          </a:prstGeom>
          <a:pattFill prst="wdUp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C9B54-83A1-409D-8F13-B5981C0FC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31" y="230665"/>
            <a:ext cx="11504375" cy="98853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F78B-2B5A-4C16-A430-C31632D0AA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4730" y="1450687"/>
            <a:ext cx="5560775" cy="434051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82E6"/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E2BEBA4-6D13-4015-BD20-D00A672774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90" y="772243"/>
            <a:ext cx="11503025" cy="446961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659212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 an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9B54-83A1-409D-8F13-B5981C0FC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31" y="230665"/>
            <a:ext cx="11504375" cy="98853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F78B-2B5A-4C16-A430-C31632D0AA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4727" y="1998463"/>
            <a:ext cx="3575304" cy="3792740"/>
          </a:xfrm>
          <a:prstGeom prst="rect">
            <a:avLst/>
          </a:prstGeom>
          <a:solidFill>
            <a:srgbClr val="EBEBEB"/>
          </a:solidFill>
        </p:spPr>
        <p:txBody>
          <a:bodyPr lIns="122516" tIns="122516" rIns="122516" bIns="122516"/>
          <a:lstStyle>
            <a:lvl1pPr>
              <a:defRPr sz="1465" b="0">
                <a:solidFill>
                  <a:srgbClr val="0082E6"/>
                </a:solidFill>
              </a:defRPr>
            </a:lvl1pPr>
            <a:lvl2pPr>
              <a:defRPr sz="1465"/>
            </a:lvl2pPr>
            <a:lvl3pPr>
              <a:defRPr sz="1465"/>
            </a:lvl3pPr>
            <a:lvl4pPr>
              <a:defRPr sz="1332"/>
            </a:lvl4pPr>
            <a:lvl5pPr>
              <a:defRPr sz="1066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493" y="1998463"/>
            <a:ext cx="3575304" cy="3792740"/>
          </a:xfrm>
          <a:prstGeom prst="rect">
            <a:avLst/>
          </a:prstGeom>
          <a:solidFill>
            <a:srgbClr val="EBEBEB"/>
          </a:solidFill>
        </p:spPr>
        <p:txBody>
          <a:bodyPr lIns="122516" tIns="122516" rIns="122516" bIns="122516"/>
          <a:lstStyle>
            <a:lvl1pPr>
              <a:defRPr sz="1465" b="0">
                <a:solidFill>
                  <a:srgbClr val="0082E6"/>
                </a:solidFill>
              </a:defRPr>
            </a:lvl1pPr>
            <a:lvl2pPr>
              <a:defRPr sz="1465"/>
            </a:lvl2pPr>
            <a:lvl3pPr>
              <a:defRPr sz="1465"/>
            </a:lvl3pPr>
            <a:lvl4pPr>
              <a:defRPr sz="1332"/>
            </a:lvl4pPr>
            <a:lvl5pPr>
              <a:defRPr sz="1066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2C1A99D-71BC-422A-B7D8-8401EFD2A531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274259" y="1998463"/>
            <a:ext cx="3575304" cy="3792740"/>
          </a:xfrm>
          <a:prstGeom prst="rect">
            <a:avLst/>
          </a:prstGeom>
          <a:solidFill>
            <a:srgbClr val="EBEBEB"/>
          </a:solidFill>
        </p:spPr>
        <p:txBody>
          <a:bodyPr lIns="122516" tIns="122516" rIns="122516" bIns="122516"/>
          <a:lstStyle>
            <a:lvl1pPr>
              <a:defRPr sz="1465" b="0">
                <a:solidFill>
                  <a:srgbClr val="0082E6"/>
                </a:solidFill>
              </a:defRPr>
            </a:lvl1pPr>
            <a:lvl2pPr>
              <a:defRPr sz="1465"/>
            </a:lvl2pPr>
            <a:lvl3pPr>
              <a:defRPr sz="1465"/>
            </a:lvl3pPr>
            <a:lvl4pPr>
              <a:defRPr sz="1332"/>
            </a:lvl4pPr>
            <a:lvl5pPr>
              <a:defRPr sz="1066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CCF79F6-4B07-4C93-BA60-90609D863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191" y="1449822"/>
            <a:ext cx="3573839" cy="548640"/>
          </a:xfrm>
          <a:prstGeom prst="rect">
            <a:avLst/>
          </a:prstGeom>
          <a:solidFill>
            <a:schemeClr val="accent2"/>
          </a:solidFill>
        </p:spPr>
        <p:txBody>
          <a:bodyPr lIns="122516" tIns="85761" rIns="122516" bIns="85761" anchor="ctr" anchorCtr="0"/>
          <a:lstStyle>
            <a:lvl1pPr>
              <a:defRPr lang="en-US" sz="1465" b="1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FBC28C4-0B4B-4119-A131-E5EA75524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0957" y="1449822"/>
            <a:ext cx="3573839" cy="548640"/>
          </a:xfrm>
          <a:prstGeom prst="rect">
            <a:avLst/>
          </a:prstGeom>
          <a:solidFill>
            <a:schemeClr val="accent1"/>
          </a:solidFill>
        </p:spPr>
        <p:txBody>
          <a:bodyPr lIns="122516" tIns="85761" rIns="122516" bIns="85761" anchor="ctr" anchorCtr="0"/>
          <a:lstStyle>
            <a:lvl1pPr>
              <a:defRPr lang="en-US" sz="1465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0195AF3-63CD-4301-82E7-96A2ED9339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5723" y="1449822"/>
            <a:ext cx="3573839" cy="548640"/>
          </a:xfrm>
          <a:prstGeom prst="rect">
            <a:avLst/>
          </a:prstGeom>
          <a:solidFill>
            <a:srgbClr val="14AAB4"/>
          </a:solidFill>
        </p:spPr>
        <p:txBody>
          <a:bodyPr lIns="122516" tIns="85761" rIns="122516" bIns="85761" anchor="ctr" anchorCtr="0"/>
          <a:lstStyle>
            <a:lvl1pPr>
              <a:defRPr lang="en-US" sz="1465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1259252-5FA0-4082-80C0-6898D9E96D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90" y="772243"/>
            <a:ext cx="11503025" cy="446961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87294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9B54-83A1-409D-8F13-B5981C0FC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31" y="230665"/>
            <a:ext cx="11504375" cy="98853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8681" y="1447804"/>
            <a:ext cx="5562599" cy="4343401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82E6"/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CB0CF6-A215-4F26-A6F0-6F3057F0F2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90" y="772243"/>
            <a:ext cx="11503025" cy="446961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49446" y="1443652"/>
            <a:ext cx="5562599" cy="4343401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rgbClr val="0082E6"/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7009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2AC6-8AAE-4F86-91E6-1C52491A1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31" y="230665"/>
            <a:ext cx="11504375" cy="987571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111F43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A077B7-F777-4710-9A8C-1B5798A2EA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490" y="772240"/>
            <a:ext cx="11503025" cy="445996"/>
          </a:xfrm>
          <a:prstGeom prst="rect">
            <a:avLst/>
          </a:prstGeom>
        </p:spPr>
        <p:txBody>
          <a:bodyPr/>
          <a:lstStyle>
            <a:lvl1pPr>
              <a:defRPr sz="2131" b="1" i="0">
                <a:solidFill>
                  <a:srgbClr val="0082E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49446" y="1443652"/>
            <a:ext cx="5562599" cy="4343401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82E6"/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1881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2AC6-8AAE-4F86-91E6-1C52491A1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29" y="230669"/>
            <a:ext cx="11504375" cy="98756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r>
              <a:rPr lang="en-US" dirty="0"/>
              <a:t>Primary header/content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E307BEF-786C-4EF2-BD05-5319DADD9C4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49446" y="1443652"/>
            <a:ext cx="5562599" cy="4343401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rgbClr val="0082E6"/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69832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0642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503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666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700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00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125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766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6673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69519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0728234" cy="433965"/>
          </a:xfrm>
        </p:spPr>
        <p:txBody>
          <a:bodyPr tIns="64008"/>
          <a:lstStyle>
            <a:lvl1pPr>
              <a:defRPr sz="24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75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433965"/>
          </a:xfrm>
        </p:spPr>
        <p:txBody>
          <a:bodyPr tIns="64008"/>
          <a:lstStyle>
            <a:lvl1pPr>
              <a:defRPr sz="24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B3F1E5F-698D-43D1-AB66-38795580B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A98D2-4696-41B0-B4DA-4DF6C08AF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35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56726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4874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317188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268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EDB658-16F9-42B5-B69E-532663EC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138347" cy="433965"/>
          </a:xfrm>
        </p:spPr>
        <p:txBody>
          <a:bodyPr vert="horz" wrap="square" lIns="0" tIns="64008" rIns="0" bIns="0" rtlCol="0" anchor="t">
            <a:spAutoFit/>
          </a:bodyPr>
          <a:lstStyle>
            <a:lvl1pPr>
              <a:defRPr lang="en-US" sz="2400" spc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CE37802-0079-469F-B559-1C453A35F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303825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44663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726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08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356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0661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009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4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975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15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5C438-517B-4132-8E1E-259A169A43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917C22C-C5D7-4539-A137-217872CE63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4DB4ED-7B2F-4B70-B22E-53488F1C8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059" y="335067"/>
            <a:ext cx="10819784" cy="1143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lvl="0">
              <a:buClrTx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746576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69922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825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91976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47554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851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44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5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microsoft.com/download/C/3/0/C3068200-2F9B-4D8D-BF5D-32E1F7ED669A/IDC_Microsoft_How_Cloud_Skills_Are_Accelerating_IT_Pro_Careers_May_2017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ielas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5943600" cy="553998"/>
          </a:xfrm>
        </p:spPr>
        <p:txBody>
          <a:bodyPr/>
          <a:lstStyle/>
          <a:p>
            <a:r>
              <a:rPr lang="en-GB" b="0" dirty="0"/>
              <a:t>Azure Certification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2" y="3968994"/>
            <a:ext cx="5943600" cy="307777"/>
          </a:xfrm>
        </p:spPr>
        <p:txBody>
          <a:bodyPr/>
          <a:lstStyle/>
          <a:p>
            <a:r>
              <a:rPr lang="en-US" dirty="0"/>
              <a:t>Sarah Lean &amp; Gregor Suttie</a:t>
            </a:r>
          </a:p>
        </p:txBody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D2E5A3E-3368-4F6C-86A4-A9B93A22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380490"/>
            <a:ext cx="2564460" cy="25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D7AA-F5A0-48DE-97F8-444A1529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-645090"/>
            <a:ext cx="5508419" cy="372410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tx1">
                        <a:alpha val="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</a:rPr>
              <a:t>Cloud + Certification = Opportunity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7E7E32-9A3B-44F0-B322-1CC099164F3B}"/>
              </a:ext>
            </a:extLst>
          </p:cNvPr>
          <p:cNvGrpSpPr/>
          <p:nvPr/>
        </p:nvGrpSpPr>
        <p:grpSpPr>
          <a:xfrm>
            <a:off x="1380672" y="770824"/>
            <a:ext cx="1641401" cy="2099964"/>
            <a:chOff x="2139152" y="1521962"/>
            <a:chExt cx="1641401" cy="209996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8D056CF-191A-4486-A455-E9D1A604C50D}"/>
                </a:ext>
              </a:extLst>
            </p:cNvPr>
            <p:cNvGrpSpPr/>
            <p:nvPr/>
          </p:nvGrpSpPr>
          <p:grpSpPr>
            <a:xfrm>
              <a:off x="2139152" y="1521962"/>
              <a:ext cx="1641401" cy="1641401"/>
              <a:chOff x="1397337" y="2097801"/>
              <a:chExt cx="2398604" cy="239860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2543D41-2156-4997-90BD-C7D51BF385CF}"/>
                  </a:ext>
                </a:extLst>
              </p:cNvPr>
              <p:cNvSpPr/>
              <p:nvPr/>
            </p:nvSpPr>
            <p:spPr bwMode="auto">
              <a:xfrm>
                <a:off x="1397337" y="2097801"/>
                <a:ext cx="2398604" cy="2398604"/>
              </a:xfrm>
              <a:prstGeom prst="ellipse">
                <a:avLst/>
              </a:prstGeom>
              <a:solidFill>
                <a:schemeClr val="bg1"/>
              </a:solidFill>
              <a:ln w="19050" cap="flat">
                <a:noFill/>
                <a:prstDash val="solid"/>
                <a:miter/>
              </a:ln>
              <a:effectLst>
                <a:outerShdw blurRad="508000" dist="63500" dir="2700000" sx="101000" sy="101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Freeform 128">
                <a:extLst>
                  <a:ext uri="{FF2B5EF4-FFF2-40B4-BE49-F238E27FC236}">
                    <a16:creationId xmlns:a16="http://schemas.microsoft.com/office/drawing/2014/main" id="{FF95E916-D2F2-41E4-9AE5-33E4A4A1CA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1690023" y="2739370"/>
                <a:ext cx="1851702" cy="1022904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317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169C0580-0A0D-4569-942A-DC4DD7F45BCD}"/>
                </a:ext>
              </a:extLst>
            </p:cNvPr>
            <p:cNvSpPr txBox="1">
              <a:spLocks/>
            </p:cNvSpPr>
            <p:nvPr/>
          </p:nvSpPr>
          <p:spPr>
            <a:xfrm>
              <a:off x="2521091" y="3187961"/>
              <a:ext cx="877522" cy="433965"/>
            </a:xfrm>
            <a:prstGeom prst="rect">
              <a:avLst/>
            </a:prstGeom>
          </p:spPr>
          <p:txBody>
            <a:bodyPr vert="horz" wrap="square" lIns="0" tIns="64008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Cloud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74B016-5A37-4781-ACE4-486DB0F4B21E}"/>
              </a:ext>
            </a:extLst>
          </p:cNvPr>
          <p:cNvGrpSpPr/>
          <p:nvPr/>
        </p:nvGrpSpPr>
        <p:grpSpPr>
          <a:xfrm>
            <a:off x="4984786" y="770824"/>
            <a:ext cx="2189335" cy="2099964"/>
            <a:chOff x="4694744" y="1521962"/>
            <a:chExt cx="2189335" cy="209996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901F8ED-D22F-4D3B-8F02-05C86112A442}"/>
                </a:ext>
              </a:extLst>
            </p:cNvPr>
            <p:cNvGrpSpPr/>
            <p:nvPr/>
          </p:nvGrpSpPr>
          <p:grpSpPr>
            <a:xfrm>
              <a:off x="4977243" y="1521962"/>
              <a:ext cx="1641401" cy="1641401"/>
              <a:chOff x="4998973" y="2097801"/>
              <a:chExt cx="2398604" cy="239860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E534E69-59AA-4F6C-98FB-00F9BD63AD09}"/>
                  </a:ext>
                </a:extLst>
              </p:cNvPr>
              <p:cNvSpPr/>
              <p:nvPr/>
            </p:nvSpPr>
            <p:spPr bwMode="auto">
              <a:xfrm>
                <a:off x="4998973" y="2097801"/>
                <a:ext cx="2398604" cy="2398604"/>
              </a:xfrm>
              <a:prstGeom prst="ellipse">
                <a:avLst/>
              </a:prstGeom>
              <a:solidFill>
                <a:schemeClr val="bg1"/>
              </a:solidFill>
              <a:ln w="19050" cap="flat">
                <a:noFill/>
                <a:prstDash val="solid"/>
                <a:miter/>
              </a:ln>
              <a:effectLst>
                <a:outerShdw blurRad="508000" dist="63500" dir="2700000" sx="101000" sy="101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ibbon2_F19B">
                <a:extLst>
                  <a:ext uri="{FF2B5EF4-FFF2-40B4-BE49-F238E27FC236}">
                    <a16:creationId xmlns:a16="http://schemas.microsoft.com/office/drawing/2014/main" id="{9FD56CA4-6CA8-4AA4-B2BE-D2E7ED260AE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76272" y="2566007"/>
                <a:ext cx="1044006" cy="1462192"/>
              </a:xfrm>
              <a:custGeom>
                <a:avLst/>
                <a:gdLst>
                  <a:gd name="T0" fmla="*/ 1621 w 2495"/>
                  <a:gd name="T1" fmla="*/ 1247 h 3493"/>
                  <a:gd name="T2" fmla="*/ 1247 w 2495"/>
                  <a:gd name="T3" fmla="*/ 1621 h 3493"/>
                  <a:gd name="T4" fmla="*/ 873 w 2495"/>
                  <a:gd name="T5" fmla="*/ 1247 h 3493"/>
                  <a:gd name="T6" fmla="*/ 1247 w 2495"/>
                  <a:gd name="T7" fmla="*/ 873 h 3493"/>
                  <a:gd name="T8" fmla="*/ 1621 w 2495"/>
                  <a:gd name="T9" fmla="*/ 1247 h 3493"/>
                  <a:gd name="T10" fmla="*/ 2495 w 2495"/>
                  <a:gd name="T11" fmla="*/ 1247 h 3493"/>
                  <a:gd name="T12" fmla="*/ 2120 w 2495"/>
                  <a:gd name="T13" fmla="*/ 873 h 3493"/>
                  <a:gd name="T14" fmla="*/ 2120 w 2495"/>
                  <a:gd name="T15" fmla="*/ 374 h 3493"/>
                  <a:gd name="T16" fmla="*/ 1621 w 2495"/>
                  <a:gd name="T17" fmla="*/ 374 h 3493"/>
                  <a:gd name="T18" fmla="*/ 1247 w 2495"/>
                  <a:gd name="T19" fmla="*/ 0 h 3493"/>
                  <a:gd name="T20" fmla="*/ 873 w 2495"/>
                  <a:gd name="T21" fmla="*/ 374 h 3493"/>
                  <a:gd name="T22" fmla="*/ 374 w 2495"/>
                  <a:gd name="T23" fmla="*/ 374 h 3493"/>
                  <a:gd name="T24" fmla="*/ 374 w 2495"/>
                  <a:gd name="T25" fmla="*/ 873 h 3493"/>
                  <a:gd name="T26" fmla="*/ 0 w 2495"/>
                  <a:gd name="T27" fmla="*/ 1247 h 3493"/>
                  <a:gd name="T28" fmla="*/ 374 w 2495"/>
                  <a:gd name="T29" fmla="*/ 1621 h 3493"/>
                  <a:gd name="T30" fmla="*/ 374 w 2495"/>
                  <a:gd name="T31" fmla="*/ 2120 h 3493"/>
                  <a:gd name="T32" fmla="*/ 873 w 2495"/>
                  <a:gd name="T33" fmla="*/ 2120 h 3493"/>
                  <a:gd name="T34" fmla="*/ 1247 w 2495"/>
                  <a:gd name="T35" fmla="*/ 2495 h 3493"/>
                  <a:gd name="T36" fmla="*/ 1621 w 2495"/>
                  <a:gd name="T37" fmla="*/ 2120 h 3493"/>
                  <a:gd name="T38" fmla="*/ 2120 w 2495"/>
                  <a:gd name="T39" fmla="*/ 2120 h 3493"/>
                  <a:gd name="T40" fmla="*/ 2120 w 2495"/>
                  <a:gd name="T41" fmla="*/ 1621 h 3493"/>
                  <a:gd name="T42" fmla="*/ 2495 w 2495"/>
                  <a:gd name="T43" fmla="*/ 1247 h 3493"/>
                  <a:gd name="T44" fmla="*/ 1247 w 2495"/>
                  <a:gd name="T45" fmla="*/ 2495 h 3493"/>
                  <a:gd name="T46" fmla="*/ 1497 w 2495"/>
                  <a:gd name="T47" fmla="*/ 3493 h 3493"/>
                  <a:gd name="T48" fmla="*/ 2245 w 2495"/>
                  <a:gd name="T49" fmla="*/ 3243 h 3493"/>
                  <a:gd name="T50" fmla="*/ 1964 w 2495"/>
                  <a:gd name="T51" fmla="*/ 2120 h 3493"/>
                  <a:gd name="T52" fmla="*/ 530 w 2495"/>
                  <a:gd name="T53" fmla="*/ 2120 h 3493"/>
                  <a:gd name="T54" fmla="*/ 249 w 2495"/>
                  <a:gd name="T55" fmla="*/ 3243 h 3493"/>
                  <a:gd name="T56" fmla="*/ 998 w 2495"/>
                  <a:gd name="T57" fmla="*/ 3493 h 3493"/>
                  <a:gd name="T58" fmla="*/ 1247 w 2495"/>
                  <a:gd name="T59" fmla="*/ 2495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95" h="3493">
                    <a:moveTo>
                      <a:pt x="1621" y="1247"/>
                    </a:moveTo>
                    <a:cubicBezTo>
                      <a:pt x="1621" y="1454"/>
                      <a:pt x="1454" y="1621"/>
                      <a:pt x="1247" y="1621"/>
                    </a:cubicBezTo>
                    <a:cubicBezTo>
                      <a:pt x="1040" y="1621"/>
                      <a:pt x="873" y="1454"/>
                      <a:pt x="873" y="1247"/>
                    </a:cubicBezTo>
                    <a:cubicBezTo>
                      <a:pt x="873" y="1040"/>
                      <a:pt x="1040" y="873"/>
                      <a:pt x="1247" y="873"/>
                    </a:cubicBezTo>
                    <a:cubicBezTo>
                      <a:pt x="1454" y="873"/>
                      <a:pt x="1621" y="1040"/>
                      <a:pt x="1621" y="1247"/>
                    </a:cubicBezTo>
                    <a:close/>
                    <a:moveTo>
                      <a:pt x="2495" y="1247"/>
                    </a:moveTo>
                    <a:cubicBezTo>
                      <a:pt x="2120" y="873"/>
                      <a:pt x="2120" y="873"/>
                      <a:pt x="2120" y="873"/>
                    </a:cubicBezTo>
                    <a:cubicBezTo>
                      <a:pt x="2120" y="374"/>
                      <a:pt x="2120" y="374"/>
                      <a:pt x="2120" y="374"/>
                    </a:cubicBezTo>
                    <a:cubicBezTo>
                      <a:pt x="1621" y="374"/>
                      <a:pt x="1621" y="374"/>
                      <a:pt x="1621" y="374"/>
                    </a:cubicBezTo>
                    <a:cubicBezTo>
                      <a:pt x="1247" y="0"/>
                      <a:pt x="1247" y="0"/>
                      <a:pt x="1247" y="0"/>
                    </a:cubicBezTo>
                    <a:cubicBezTo>
                      <a:pt x="873" y="374"/>
                      <a:pt x="873" y="374"/>
                      <a:pt x="873" y="374"/>
                    </a:cubicBezTo>
                    <a:cubicBezTo>
                      <a:pt x="374" y="374"/>
                      <a:pt x="374" y="374"/>
                      <a:pt x="374" y="374"/>
                    </a:cubicBezTo>
                    <a:cubicBezTo>
                      <a:pt x="374" y="873"/>
                      <a:pt x="374" y="873"/>
                      <a:pt x="374" y="873"/>
                    </a:cubicBezTo>
                    <a:cubicBezTo>
                      <a:pt x="0" y="1247"/>
                      <a:pt x="0" y="1247"/>
                      <a:pt x="0" y="1247"/>
                    </a:cubicBezTo>
                    <a:cubicBezTo>
                      <a:pt x="374" y="1621"/>
                      <a:pt x="374" y="1621"/>
                      <a:pt x="374" y="1621"/>
                    </a:cubicBezTo>
                    <a:cubicBezTo>
                      <a:pt x="374" y="2120"/>
                      <a:pt x="374" y="2120"/>
                      <a:pt x="374" y="2120"/>
                    </a:cubicBezTo>
                    <a:cubicBezTo>
                      <a:pt x="873" y="2120"/>
                      <a:pt x="873" y="2120"/>
                      <a:pt x="873" y="2120"/>
                    </a:cubicBezTo>
                    <a:cubicBezTo>
                      <a:pt x="1247" y="2495"/>
                      <a:pt x="1247" y="2495"/>
                      <a:pt x="1247" y="2495"/>
                    </a:cubicBezTo>
                    <a:cubicBezTo>
                      <a:pt x="1621" y="2120"/>
                      <a:pt x="1621" y="2120"/>
                      <a:pt x="1621" y="2120"/>
                    </a:cubicBezTo>
                    <a:cubicBezTo>
                      <a:pt x="2120" y="2120"/>
                      <a:pt x="2120" y="2120"/>
                      <a:pt x="2120" y="2120"/>
                    </a:cubicBezTo>
                    <a:cubicBezTo>
                      <a:pt x="2120" y="1621"/>
                      <a:pt x="2120" y="1621"/>
                      <a:pt x="2120" y="1621"/>
                    </a:cubicBezTo>
                    <a:lnTo>
                      <a:pt x="2495" y="1247"/>
                    </a:lnTo>
                    <a:close/>
                    <a:moveTo>
                      <a:pt x="1247" y="2495"/>
                    </a:moveTo>
                    <a:cubicBezTo>
                      <a:pt x="1497" y="3493"/>
                      <a:pt x="1497" y="3493"/>
                      <a:pt x="1497" y="3493"/>
                    </a:cubicBezTo>
                    <a:cubicBezTo>
                      <a:pt x="2245" y="3243"/>
                      <a:pt x="2245" y="3243"/>
                      <a:pt x="2245" y="3243"/>
                    </a:cubicBezTo>
                    <a:cubicBezTo>
                      <a:pt x="1964" y="2120"/>
                      <a:pt x="1964" y="2120"/>
                      <a:pt x="1964" y="2120"/>
                    </a:cubicBezTo>
                    <a:moveTo>
                      <a:pt x="530" y="2120"/>
                    </a:moveTo>
                    <a:cubicBezTo>
                      <a:pt x="249" y="3243"/>
                      <a:pt x="249" y="3243"/>
                      <a:pt x="249" y="3243"/>
                    </a:cubicBezTo>
                    <a:cubicBezTo>
                      <a:pt x="998" y="3493"/>
                      <a:pt x="998" y="3493"/>
                      <a:pt x="998" y="3493"/>
                    </a:cubicBezTo>
                    <a:cubicBezTo>
                      <a:pt x="1247" y="2495"/>
                      <a:pt x="1247" y="2495"/>
                      <a:pt x="1247" y="2495"/>
                    </a:cubicBezTo>
                  </a:path>
                </a:pathLst>
              </a:custGeom>
              <a:noFill/>
              <a:ln w="317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8D446BDE-14CD-4C08-8860-E12E89C324F1}"/>
                </a:ext>
              </a:extLst>
            </p:cNvPr>
            <p:cNvSpPr txBox="1">
              <a:spLocks/>
            </p:cNvSpPr>
            <p:nvPr/>
          </p:nvSpPr>
          <p:spPr>
            <a:xfrm>
              <a:off x="4694744" y="3187961"/>
              <a:ext cx="2189335" cy="433965"/>
            </a:xfrm>
            <a:prstGeom prst="rect">
              <a:avLst/>
            </a:prstGeom>
          </p:spPr>
          <p:txBody>
            <a:bodyPr vert="horz" wrap="square" lIns="0" tIns="64008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Skills Shortage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F848C5-036B-41DC-9589-E7B62D6AFDA8}"/>
              </a:ext>
            </a:extLst>
          </p:cNvPr>
          <p:cNvGrpSpPr/>
          <p:nvPr/>
        </p:nvGrpSpPr>
        <p:grpSpPr>
          <a:xfrm>
            <a:off x="9077914" y="770824"/>
            <a:ext cx="1793373" cy="2099964"/>
            <a:chOff x="9475188" y="1521962"/>
            <a:chExt cx="1793373" cy="209996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F8A692-EC5D-4A32-A79C-FFB48C04E94D}"/>
                </a:ext>
              </a:extLst>
            </p:cNvPr>
            <p:cNvGrpSpPr/>
            <p:nvPr/>
          </p:nvGrpSpPr>
          <p:grpSpPr>
            <a:xfrm>
              <a:off x="9551174" y="1521962"/>
              <a:ext cx="1641401" cy="1641401"/>
              <a:chOff x="8229712" y="2072475"/>
              <a:chExt cx="2398604" cy="239860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293B308-A8F4-4D59-9F55-6D8650395B4C}"/>
                  </a:ext>
                </a:extLst>
              </p:cNvPr>
              <p:cNvSpPr/>
              <p:nvPr/>
            </p:nvSpPr>
            <p:spPr bwMode="auto">
              <a:xfrm>
                <a:off x="8229712" y="2072475"/>
                <a:ext cx="2398604" cy="2398604"/>
              </a:xfrm>
              <a:prstGeom prst="ellipse">
                <a:avLst/>
              </a:prstGeom>
              <a:solidFill>
                <a:schemeClr val="bg1"/>
              </a:solidFill>
              <a:ln w="19050" cap="flat">
                <a:noFill/>
                <a:prstDash val="solid"/>
                <a:miter/>
              </a:ln>
              <a:effectLst>
                <a:outerShdw blurRad="508000" dist="63500" dir="2700000" sx="101000" sy="101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Commitments_EC4D">
                <a:extLst>
                  <a:ext uri="{FF2B5EF4-FFF2-40B4-BE49-F238E27FC236}">
                    <a16:creationId xmlns:a16="http://schemas.microsoft.com/office/drawing/2014/main" id="{8D11B501-D783-46AD-A570-90909F48A10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87881" y="2670633"/>
                <a:ext cx="1282267" cy="1202289"/>
              </a:xfrm>
              <a:custGeom>
                <a:avLst/>
                <a:gdLst>
                  <a:gd name="T0" fmla="*/ 56 w 3762"/>
                  <a:gd name="T1" fmla="*/ 1280 h 3526"/>
                  <a:gd name="T2" fmla="*/ 1246 w 3762"/>
                  <a:gd name="T3" fmla="*/ 30 h 3526"/>
                  <a:gd name="T4" fmla="*/ 1589 w 3762"/>
                  <a:gd name="T5" fmla="*/ 313 h 3526"/>
                  <a:gd name="T6" fmla="*/ 104 w 3762"/>
                  <a:gd name="T7" fmla="*/ 2297 h 3526"/>
                  <a:gd name="T8" fmla="*/ 698 w 3762"/>
                  <a:gd name="T9" fmla="*/ 2078 h 3526"/>
                  <a:gd name="T10" fmla="*/ 323 w 3762"/>
                  <a:gd name="T11" fmla="*/ 1703 h 3526"/>
                  <a:gd name="T12" fmla="*/ 2479 w 3762"/>
                  <a:gd name="T13" fmla="*/ 2578 h 3526"/>
                  <a:gd name="T14" fmla="*/ 3073 w 3762"/>
                  <a:gd name="T15" fmla="*/ 2797 h 3526"/>
                  <a:gd name="T16" fmla="*/ 2854 w 3762"/>
                  <a:gd name="T17" fmla="*/ 2203 h 3526"/>
                  <a:gd name="T18" fmla="*/ 1823 w 3762"/>
                  <a:gd name="T19" fmla="*/ 3422 h 3526"/>
                  <a:gd name="T20" fmla="*/ 2198 w 3762"/>
                  <a:gd name="T21" fmla="*/ 3047 h 3526"/>
                  <a:gd name="T22" fmla="*/ 2698 w 3762"/>
                  <a:gd name="T23" fmla="*/ 3172 h 3526"/>
                  <a:gd name="T24" fmla="*/ 2479 w 3762"/>
                  <a:gd name="T25" fmla="*/ 2578 h 3526"/>
                  <a:gd name="T26" fmla="*/ 479 w 3762"/>
                  <a:gd name="T27" fmla="*/ 2672 h 3526"/>
                  <a:gd name="T28" fmla="*/ 1073 w 3762"/>
                  <a:gd name="T29" fmla="*/ 2453 h 3526"/>
                  <a:gd name="T30" fmla="*/ 698 w 3762"/>
                  <a:gd name="T31" fmla="*/ 2078 h 3526"/>
                  <a:gd name="T32" fmla="*/ 854 w 3762"/>
                  <a:gd name="T33" fmla="*/ 2672 h 3526"/>
                  <a:gd name="T34" fmla="*/ 1229 w 3762"/>
                  <a:gd name="T35" fmla="*/ 3047 h 3526"/>
                  <a:gd name="T36" fmla="*/ 1448 w 3762"/>
                  <a:gd name="T37" fmla="*/ 2453 h 3526"/>
                  <a:gd name="T38" fmla="*/ 854 w 3762"/>
                  <a:gd name="T39" fmla="*/ 2672 h 3526"/>
                  <a:gd name="T40" fmla="*/ 1229 w 3762"/>
                  <a:gd name="T41" fmla="*/ 3422 h 3526"/>
                  <a:gd name="T42" fmla="*/ 1823 w 3762"/>
                  <a:gd name="T43" fmla="*/ 3203 h 3526"/>
                  <a:gd name="T44" fmla="*/ 1448 w 3762"/>
                  <a:gd name="T45" fmla="*/ 2828 h 3526"/>
                  <a:gd name="T46" fmla="*/ 3214 w 3762"/>
                  <a:gd name="T47" fmla="*/ 1813 h 3526"/>
                  <a:gd name="T48" fmla="*/ 3746 w 3762"/>
                  <a:gd name="T49" fmla="*/ 1220 h 3526"/>
                  <a:gd name="T50" fmla="*/ 2526 w 3762"/>
                  <a:gd name="T51" fmla="*/ 0 h 3526"/>
                  <a:gd name="T52" fmla="*/ 1412 w 3762"/>
                  <a:gd name="T53" fmla="*/ 385 h 3526"/>
                  <a:gd name="T54" fmla="*/ 1026 w 3762"/>
                  <a:gd name="T55" fmla="*/ 1250 h 3526"/>
                  <a:gd name="T56" fmla="*/ 1276 w 3762"/>
                  <a:gd name="T57" fmla="*/ 1500 h 3526"/>
                  <a:gd name="T58" fmla="*/ 2026 w 3762"/>
                  <a:gd name="T59" fmla="*/ 750 h 3526"/>
                  <a:gd name="T60" fmla="*/ 3448 w 3762"/>
                  <a:gd name="T61" fmla="*/ 2047 h 3526"/>
                  <a:gd name="T62" fmla="*/ 3071 w 3762"/>
                  <a:gd name="T63" fmla="*/ 2420 h 3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62" h="3526">
                    <a:moveTo>
                      <a:pt x="401" y="1625"/>
                    </a:moveTo>
                    <a:cubicBezTo>
                      <a:pt x="56" y="1280"/>
                      <a:pt x="56" y="1280"/>
                      <a:pt x="56" y="1280"/>
                    </a:cubicBezTo>
                    <a:cubicBezTo>
                      <a:pt x="40" y="1264"/>
                      <a:pt x="40" y="1236"/>
                      <a:pt x="56" y="1220"/>
                    </a:cubicBezTo>
                    <a:cubicBezTo>
                      <a:pt x="1246" y="30"/>
                      <a:pt x="1246" y="30"/>
                      <a:pt x="1246" y="30"/>
                    </a:cubicBezTo>
                    <a:cubicBezTo>
                      <a:pt x="1262" y="14"/>
                      <a:pt x="1290" y="14"/>
                      <a:pt x="1306" y="30"/>
                    </a:cubicBezTo>
                    <a:cubicBezTo>
                      <a:pt x="1589" y="313"/>
                      <a:pt x="1589" y="313"/>
                      <a:pt x="1589" y="313"/>
                    </a:cubicBezTo>
                    <a:moveTo>
                      <a:pt x="104" y="1922"/>
                    </a:moveTo>
                    <a:cubicBezTo>
                      <a:pt x="0" y="2026"/>
                      <a:pt x="0" y="2194"/>
                      <a:pt x="104" y="2297"/>
                    </a:cubicBezTo>
                    <a:cubicBezTo>
                      <a:pt x="207" y="2401"/>
                      <a:pt x="375" y="2401"/>
                      <a:pt x="479" y="2297"/>
                    </a:cubicBezTo>
                    <a:cubicBezTo>
                      <a:pt x="698" y="2078"/>
                      <a:pt x="698" y="2078"/>
                      <a:pt x="698" y="2078"/>
                    </a:cubicBezTo>
                    <a:cubicBezTo>
                      <a:pt x="802" y="1974"/>
                      <a:pt x="802" y="1806"/>
                      <a:pt x="698" y="1703"/>
                    </a:cubicBezTo>
                    <a:cubicBezTo>
                      <a:pt x="595" y="1599"/>
                      <a:pt x="427" y="1599"/>
                      <a:pt x="323" y="1703"/>
                    </a:cubicBezTo>
                    <a:lnTo>
                      <a:pt x="104" y="1922"/>
                    </a:lnTo>
                    <a:close/>
                    <a:moveTo>
                      <a:pt x="2479" y="2578"/>
                    </a:moveTo>
                    <a:cubicBezTo>
                      <a:pt x="2698" y="2797"/>
                      <a:pt x="2698" y="2797"/>
                      <a:pt x="2698" y="2797"/>
                    </a:cubicBezTo>
                    <a:cubicBezTo>
                      <a:pt x="2802" y="2901"/>
                      <a:pt x="2970" y="2901"/>
                      <a:pt x="3073" y="2797"/>
                    </a:cubicBezTo>
                    <a:cubicBezTo>
                      <a:pt x="3177" y="2694"/>
                      <a:pt x="3177" y="2526"/>
                      <a:pt x="3073" y="2422"/>
                    </a:cubicBezTo>
                    <a:cubicBezTo>
                      <a:pt x="2854" y="2203"/>
                      <a:pt x="2854" y="2203"/>
                      <a:pt x="2854" y="2203"/>
                    </a:cubicBezTo>
                    <a:moveTo>
                      <a:pt x="1714" y="3313"/>
                    </a:moveTo>
                    <a:cubicBezTo>
                      <a:pt x="1823" y="3422"/>
                      <a:pt x="1823" y="3422"/>
                      <a:pt x="1823" y="3422"/>
                    </a:cubicBezTo>
                    <a:cubicBezTo>
                      <a:pt x="1927" y="3526"/>
                      <a:pt x="2095" y="3526"/>
                      <a:pt x="2198" y="3422"/>
                    </a:cubicBezTo>
                    <a:cubicBezTo>
                      <a:pt x="2302" y="3319"/>
                      <a:pt x="2302" y="3151"/>
                      <a:pt x="2198" y="3047"/>
                    </a:cubicBezTo>
                    <a:cubicBezTo>
                      <a:pt x="2323" y="3172"/>
                      <a:pt x="2323" y="3172"/>
                      <a:pt x="2323" y="3172"/>
                    </a:cubicBezTo>
                    <a:cubicBezTo>
                      <a:pt x="2427" y="3276"/>
                      <a:pt x="2595" y="3276"/>
                      <a:pt x="2698" y="3172"/>
                    </a:cubicBezTo>
                    <a:cubicBezTo>
                      <a:pt x="2802" y="3069"/>
                      <a:pt x="2802" y="2901"/>
                      <a:pt x="2698" y="2797"/>
                    </a:cubicBezTo>
                    <a:cubicBezTo>
                      <a:pt x="2479" y="2578"/>
                      <a:pt x="2479" y="2578"/>
                      <a:pt x="2479" y="2578"/>
                    </a:cubicBezTo>
                    <a:moveTo>
                      <a:pt x="479" y="2297"/>
                    </a:moveTo>
                    <a:cubicBezTo>
                      <a:pt x="375" y="2401"/>
                      <a:pt x="375" y="2569"/>
                      <a:pt x="479" y="2672"/>
                    </a:cubicBezTo>
                    <a:cubicBezTo>
                      <a:pt x="582" y="2776"/>
                      <a:pt x="750" y="2776"/>
                      <a:pt x="854" y="2672"/>
                    </a:cubicBezTo>
                    <a:cubicBezTo>
                      <a:pt x="1073" y="2453"/>
                      <a:pt x="1073" y="2453"/>
                      <a:pt x="1073" y="2453"/>
                    </a:cubicBezTo>
                    <a:cubicBezTo>
                      <a:pt x="1177" y="2349"/>
                      <a:pt x="1177" y="2181"/>
                      <a:pt x="1073" y="2078"/>
                    </a:cubicBezTo>
                    <a:cubicBezTo>
                      <a:pt x="970" y="1974"/>
                      <a:pt x="802" y="1974"/>
                      <a:pt x="698" y="2078"/>
                    </a:cubicBezTo>
                    <a:lnTo>
                      <a:pt x="479" y="2297"/>
                    </a:lnTo>
                    <a:close/>
                    <a:moveTo>
                      <a:pt x="854" y="2672"/>
                    </a:moveTo>
                    <a:cubicBezTo>
                      <a:pt x="750" y="2776"/>
                      <a:pt x="750" y="2944"/>
                      <a:pt x="854" y="3047"/>
                    </a:cubicBezTo>
                    <a:cubicBezTo>
                      <a:pt x="957" y="3151"/>
                      <a:pt x="1125" y="3151"/>
                      <a:pt x="1229" y="3047"/>
                    </a:cubicBezTo>
                    <a:cubicBezTo>
                      <a:pt x="1448" y="2828"/>
                      <a:pt x="1448" y="2828"/>
                      <a:pt x="1448" y="2828"/>
                    </a:cubicBezTo>
                    <a:cubicBezTo>
                      <a:pt x="1552" y="2724"/>
                      <a:pt x="1552" y="2556"/>
                      <a:pt x="1448" y="2453"/>
                    </a:cubicBezTo>
                    <a:cubicBezTo>
                      <a:pt x="1345" y="2349"/>
                      <a:pt x="1177" y="2349"/>
                      <a:pt x="1073" y="2453"/>
                    </a:cubicBezTo>
                    <a:lnTo>
                      <a:pt x="854" y="2672"/>
                    </a:lnTo>
                    <a:close/>
                    <a:moveTo>
                      <a:pt x="1229" y="3047"/>
                    </a:moveTo>
                    <a:cubicBezTo>
                      <a:pt x="1125" y="3151"/>
                      <a:pt x="1125" y="3319"/>
                      <a:pt x="1229" y="3422"/>
                    </a:cubicBezTo>
                    <a:cubicBezTo>
                      <a:pt x="1332" y="3526"/>
                      <a:pt x="1500" y="3526"/>
                      <a:pt x="1604" y="3422"/>
                    </a:cubicBezTo>
                    <a:cubicBezTo>
                      <a:pt x="1823" y="3203"/>
                      <a:pt x="1823" y="3203"/>
                      <a:pt x="1823" y="3203"/>
                    </a:cubicBezTo>
                    <a:cubicBezTo>
                      <a:pt x="1927" y="3099"/>
                      <a:pt x="1927" y="2931"/>
                      <a:pt x="1823" y="2828"/>
                    </a:cubicBezTo>
                    <a:cubicBezTo>
                      <a:pt x="1720" y="2724"/>
                      <a:pt x="1552" y="2724"/>
                      <a:pt x="1448" y="2828"/>
                    </a:cubicBezTo>
                    <a:lnTo>
                      <a:pt x="1229" y="3047"/>
                    </a:lnTo>
                    <a:close/>
                    <a:moveTo>
                      <a:pt x="3214" y="1813"/>
                    </a:moveTo>
                    <a:cubicBezTo>
                      <a:pt x="3746" y="1280"/>
                      <a:pt x="3746" y="1280"/>
                      <a:pt x="3746" y="1280"/>
                    </a:cubicBezTo>
                    <a:cubicBezTo>
                      <a:pt x="3762" y="1264"/>
                      <a:pt x="3762" y="1236"/>
                      <a:pt x="3746" y="122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1436" y="363"/>
                      <a:pt x="1436" y="363"/>
                      <a:pt x="1436" y="363"/>
                    </a:cubicBezTo>
                    <a:cubicBezTo>
                      <a:pt x="1426" y="367"/>
                      <a:pt x="1417" y="375"/>
                      <a:pt x="1412" y="385"/>
                    </a:cubicBezTo>
                    <a:cubicBezTo>
                      <a:pt x="1057" y="1094"/>
                      <a:pt x="1057" y="1094"/>
                      <a:pt x="1057" y="1094"/>
                    </a:cubicBezTo>
                    <a:cubicBezTo>
                      <a:pt x="1037" y="1142"/>
                      <a:pt x="1026" y="1195"/>
                      <a:pt x="1026" y="1250"/>
                    </a:cubicBezTo>
                    <a:cubicBezTo>
                      <a:pt x="1026" y="1319"/>
                      <a:pt x="1054" y="1382"/>
                      <a:pt x="1099" y="1427"/>
                    </a:cubicBezTo>
                    <a:cubicBezTo>
                      <a:pt x="1144" y="1472"/>
                      <a:pt x="1207" y="1500"/>
                      <a:pt x="1276" y="1500"/>
                    </a:cubicBezTo>
                    <a:cubicBezTo>
                      <a:pt x="1483" y="1500"/>
                      <a:pt x="1651" y="1332"/>
                      <a:pt x="1651" y="1125"/>
                    </a:cubicBezTo>
                    <a:cubicBezTo>
                      <a:pt x="1651" y="918"/>
                      <a:pt x="1819" y="750"/>
                      <a:pt x="2026" y="750"/>
                    </a:cubicBezTo>
                    <a:cubicBezTo>
                      <a:pt x="2094" y="750"/>
                      <a:pt x="2162" y="771"/>
                      <a:pt x="2214" y="813"/>
                    </a:cubicBezTo>
                    <a:cubicBezTo>
                      <a:pt x="3448" y="2047"/>
                      <a:pt x="3448" y="2047"/>
                      <a:pt x="3448" y="2047"/>
                    </a:cubicBezTo>
                    <a:cubicBezTo>
                      <a:pt x="3553" y="2152"/>
                      <a:pt x="3552" y="2321"/>
                      <a:pt x="3446" y="2425"/>
                    </a:cubicBezTo>
                    <a:cubicBezTo>
                      <a:pt x="3341" y="2527"/>
                      <a:pt x="3174" y="2523"/>
                      <a:pt x="3071" y="2420"/>
                    </a:cubicBezTo>
                    <a:cubicBezTo>
                      <a:pt x="2854" y="2203"/>
                      <a:pt x="2854" y="2203"/>
                      <a:pt x="2854" y="2203"/>
                    </a:cubicBezTo>
                  </a:path>
                </a:pathLst>
              </a:custGeom>
              <a:noFill/>
              <a:ln w="317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C8E4E392-9057-47DA-A846-56707858EEB7}"/>
                </a:ext>
              </a:extLst>
            </p:cNvPr>
            <p:cNvSpPr txBox="1">
              <a:spLocks/>
            </p:cNvSpPr>
            <p:nvPr/>
          </p:nvSpPr>
          <p:spPr>
            <a:xfrm>
              <a:off x="9475188" y="3187961"/>
              <a:ext cx="1793373" cy="433965"/>
            </a:xfrm>
            <a:prstGeom prst="rect">
              <a:avLst/>
            </a:prstGeom>
          </p:spPr>
          <p:txBody>
            <a:bodyPr vert="horz" wrap="square" lIns="0" tIns="64008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Opportunity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EDFA9CD-7028-4CA8-BD48-50A58FA4BD89}"/>
              </a:ext>
            </a:extLst>
          </p:cNvPr>
          <p:cNvSpPr txBox="1"/>
          <p:nvPr/>
        </p:nvSpPr>
        <p:spPr>
          <a:xfrm>
            <a:off x="4013592" y="1511491"/>
            <a:ext cx="213200" cy="618631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400" b="1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9DD728-6FB7-4BF5-9CF1-4273D8AFD52C}"/>
              </a:ext>
            </a:extLst>
          </p:cNvPr>
          <p:cNvSpPr txBox="1"/>
          <p:nvPr/>
        </p:nvSpPr>
        <p:spPr>
          <a:xfrm>
            <a:off x="7856652" y="1511491"/>
            <a:ext cx="213200" cy="618631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400" b="1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=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BAFB9B-0B5E-4337-995F-578722D67692}"/>
              </a:ext>
            </a:extLst>
          </p:cNvPr>
          <p:cNvGrpSpPr/>
          <p:nvPr/>
        </p:nvGrpSpPr>
        <p:grpSpPr>
          <a:xfrm>
            <a:off x="509732" y="3125682"/>
            <a:ext cx="3383280" cy="3194352"/>
            <a:chOff x="509732" y="3125682"/>
            <a:chExt cx="3383280" cy="31943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DBE5D-F469-4781-A5A3-B3611E7F32CF}"/>
                </a:ext>
              </a:extLst>
            </p:cNvPr>
            <p:cNvSpPr/>
            <p:nvPr/>
          </p:nvSpPr>
          <p:spPr>
            <a:xfrm>
              <a:off x="509732" y="6083110"/>
              <a:ext cx="3383280" cy="236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508526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11357E4-C98A-4F6D-A3CC-8DA74ECD165A}"/>
                </a:ext>
              </a:extLst>
            </p:cNvPr>
            <p:cNvSpPr/>
            <p:nvPr/>
          </p:nvSpPr>
          <p:spPr bwMode="auto">
            <a:xfrm>
              <a:off x="509732" y="3125682"/>
              <a:ext cx="3383280" cy="1996488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3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37160" tIns="182880" rIns="182880" bIns="18288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D83B01"/>
                      </a:gs>
                      <a:gs pos="100000">
                        <a:srgbClr val="D83B0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70% of CIOs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plan a “cloud-first strategy”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D83B01"/>
                      </a:gs>
                      <a:gs pos="100000">
                        <a:srgbClr val="D83B0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85% of enterprises will have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architecture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844A4-0B04-49E3-B059-6B80A48238F3}"/>
              </a:ext>
            </a:extLst>
          </p:cNvPr>
          <p:cNvGrpSpPr/>
          <p:nvPr/>
        </p:nvGrpSpPr>
        <p:grpSpPr>
          <a:xfrm>
            <a:off x="4396345" y="3125682"/>
            <a:ext cx="3383280" cy="3194352"/>
            <a:chOff x="4396345" y="3125682"/>
            <a:chExt cx="3383280" cy="31943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08AF0E-2C3E-4C05-89BF-8014EFEFE8F9}"/>
                </a:ext>
              </a:extLst>
            </p:cNvPr>
            <p:cNvSpPr/>
            <p:nvPr/>
          </p:nvSpPr>
          <p:spPr>
            <a:xfrm>
              <a:off x="4396345" y="6083110"/>
              <a:ext cx="3383280" cy="236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98603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21C5DB-DF13-4174-BC4A-BDE38DFA01A4}"/>
                </a:ext>
              </a:extLst>
            </p:cNvPr>
            <p:cNvSpPr/>
            <p:nvPr/>
          </p:nvSpPr>
          <p:spPr bwMode="auto">
            <a:xfrm>
              <a:off x="4396345" y="3125682"/>
              <a:ext cx="3383280" cy="199604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3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37160" tIns="182880" rIns="182880" bIns="18288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By 2021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D83B01"/>
                      </a:gs>
                      <a:gs pos="100000">
                        <a:srgbClr val="D83B0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38% of IT positions will be cloud related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Only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D83B01"/>
                      </a:gs>
                      <a:gs pos="100000">
                        <a:srgbClr val="D83B0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16% of organizations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have required skills and processes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endParaRPr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0E6EC04-B234-449F-9FCE-DFFB7865FE6E}"/>
              </a:ext>
            </a:extLst>
          </p:cNvPr>
          <p:cNvSpPr txBox="1">
            <a:spLocks/>
          </p:cNvSpPr>
          <p:nvPr/>
        </p:nvSpPr>
        <p:spPr>
          <a:xfrm>
            <a:off x="509732" y="6592987"/>
            <a:ext cx="10401884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marR="0" lvl="0" indent="-112713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5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500" b="1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  <a:hlinkClick r:id="rId3"/>
              </a:rPr>
              <a:t>2017 IDC-Microsoft, Cloud Skills and Organizational Influence: How Cloud Skills Are Accelerating the Careers of IT Professionals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white paper </a:t>
            </a:r>
          </a:p>
        </p:txBody>
      </p:sp>
    </p:spTree>
    <p:extLst>
      <p:ext uri="{BB962C8B-B14F-4D97-AF65-F5344CB8AC3E}">
        <p14:creationId xmlns:p14="http://schemas.microsoft.com/office/powerpoint/2010/main" val="235637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44444E-6 L -0.05091 -0.0006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44444E-6 L -0.05091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-0.05091 -0.00069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-0.05091 -0.00069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44444E-6 L -0.05091 -0.00069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-0.05091 -0.00069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-0.05091 -0.00069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48" grpId="0"/>
      <p:bldP spid="4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569B-547E-43AC-B471-2C4CD2B0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311" y="4756386"/>
            <a:ext cx="3747938" cy="1172629"/>
          </a:xfrm>
        </p:spPr>
        <p:txBody>
          <a:bodyPr/>
          <a:lstStyle/>
          <a:p>
            <a:pPr algn="ctr"/>
            <a:r>
              <a:rPr lang="en-US" dirty="0">
                <a:cs typeface="Segoe UI"/>
              </a:rPr>
              <a:t>28th February 2019</a:t>
            </a:r>
            <a:br>
              <a:rPr lang="en-US" dirty="0">
                <a:cs typeface="Segoe UI"/>
              </a:rPr>
            </a:br>
            <a:br>
              <a:rPr lang="en-US" dirty="0">
                <a:cs typeface="Segoe UI"/>
              </a:rPr>
            </a:br>
            <a:r>
              <a:rPr lang="en-US" b="0" dirty="0">
                <a:solidFill>
                  <a:srgbClr val="000000"/>
                </a:solidFill>
                <a:cs typeface="Segoe UI Semibold"/>
              </a:rPr>
              <a:t>https://techug.org.uk/</a:t>
            </a:r>
            <a:endParaRPr lang="en-US" dirty="0"/>
          </a:p>
        </p:txBody>
      </p:sp>
      <p:pic>
        <p:nvPicPr>
          <p:cNvPr id="3" name="Picture 3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E1B40BB6-985C-4CB5-B564-B2C79F1F4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08" y="326483"/>
            <a:ext cx="4709347" cy="41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92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7D24-7BC0-4660-B8D1-1E9406132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0728234" cy="557076"/>
          </a:xfrm>
        </p:spPr>
        <p:txBody>
          <a:bodyPr/>
          <a:lstStyle/>
          <a:p>
            <a:r>
              <a:rPr lang="en-US" sz="3200" dirty="0">
                <a:cs typeface="Segoe UI Semibold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C9942-BB37-4A79-A002-CCFFFB78191F}"/>
              </a:ext>
            </a:extLst>
          </p:cNvPr>
          <p:cNvSpPr txBox="1"/>
          <p:nvPr/>
        </p:nvSpPr>
        <p:spPr>
          <a:xfrm>
            <a:off x="3076223" y="1958622"/>
            <a:ext cx="60960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 dirty="0"/>
              <a:t>http://bit.ly/Feb19Feedback</a:t>
            </a:r>
            <a:endParaRPr lang="en-US" sz="3200" b="1" u="sng"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B762B-D6F7-450E-827B-500A05C283EB}"/>
              </a:ext>
            </a:extLst>
          </p:cNvPr>
          <p:cNvSpPr txBox="1"/>
          <p:nvPr/>
        </p:nvSpPr>
        <p:spPr>
          <a:xfrm>
            <a:off x="4299185" y="3774252"/>
            <a:ext cx="60960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</a:rPr>
              <a:t>See you in April!</a:t>
            </a:r>
            <a:endParaRPr lang="en-US" sz="3200" b="1" u="sng">
              <a:solidFill>
                <a:schemeClr val="accent1"/>
              </a:solidFill>
              <a:cs typeface="Segoe UI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771DF156-5685-48A8-80D1-5A91590A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12" y="5777912"/>
            <a:ext cx="1924050" cy="4381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B781C51-5560-4A8C-8580-CAA8894A2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39" y="5375157"/>
            <a:ext cx="1228725" cy="1219200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C6135068-A812-45DF-A6F4-5146BAFB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811" y="5809661"/>
            <a:ext cx="2247900" cy="28575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162AB01-82E6-4E6E-9939-CE120FE6A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241" y="5378685"/>
            <a:ext cx="14478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731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5C2DCB-EBBD-4A53-A60A-D8489F1F71F7}"/>
              </a:ext>
            </a:extLst>
          </p:cNvPr>
          <p:cNvSpPr txBox="1"/>
          <p:nvPr/>
        </p:nvSpPr>
        <p:spPr>
          <a:xfrm>
            <a:off x="235594" y="158996"/>
            <a:ext cx="11777111" cy="7325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Sarah Lean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Cloud Solution Architect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Blogger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|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Curler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|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Photographer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|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Book Lover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|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Runner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|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Speaker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|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13+ years experience in 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TechieLass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https://www.techielass.com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89DB3A-A997-4AC8-9006-5205BBA73080}"/>
              </a:ext>
            </a:extLst>
          </p:cNvPr>
          <p:cNvSpPr/>
          <p:nvPr/>
        </p:nvSpPr>
        <p:spPr>
          <a:xfrm>
            <a:off x="334383" y="5098566"/>
            <a:ext cx="1467522" cy="153910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8639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5C2DCB-EBBD-4A53-A60A-D8489F1F71F7}"/>
              </a:ext>
            </a:extLst>
          </p:cNvPr>
          <p:cNvSpPr txBox="1"/>
          <p:nvPr/>
        </p:nvSpPr>
        <p:spPr>
          <a:xfrm>
            <a:off x="235594" y="158996"/>
            <a:ext cx="11777111" cy="69557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Gregor Suttie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algn="ctr">
              <a:defRPr/>
            </a:pPr>
            <a:r>
              <a:rPr lang="en-GB" sz="3200" dirty="0">
                <a:latin typeface="Segoe UI"/>
              </a:rPr>
              <a:t>Head of Development Services for Sword UK</a:t>
            </a:r>
            <a:endParaRPr lang="en-GB" sz="3200" b="0" i="0" u="none" strike="noStrike" kern="1200" cap="none" spc="0" baseline="0" noProof="0" dirty="0">
              <a:latin typeface="Segoe UI"/>
              <a:cs typeface="Segoe UI"/>
            </a:endParaRPr>
          </a:p>
          <a:p>
            <a:pPr algn="ctr">
              <a:defRPr/>
            </a:pPr>
            <a:endParaRPr lang="en-GB" sz="32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algn="ctr">
              <a:defRPr/>
            </a:pPr>
            <a:r>
              <a:rPr lang="en-GB" sz="2000" dirty="0">
                <a:latin typeface="Segoe UI"/>
              </a:rPr>
              <a:t>Blogger | Speaker | Azure Fan Boy | Golfer</a:t>
            </a:r>
            <a:br>
              <a:rPr lang="en-GB" sz="2000" dirty="0">
                <a:latin typeface="Segoe UI"/>
              </a:rPr>
            </a:br>
            <a:br>
              <a:rPr lang="en-GB" sz="2000" dirty="0">
                <a:latin typeface="Segoe UI"/>
              </a:rPr>
            </a:br>
            <a:r>
              <a:rPr lang="en-GB" sz="2000" dirty="0">
                <a:latin typeface="Segoe UI"/>
                <a:cs typeface="Segoe UI"/>
              </a:rPr>
              <a:t>23 years experience in IT</a:t>
            </a:r>
            <a:endParaRPr lang="en-GB" sz="2000" b="0" i="0" u="none" strike="noStrike" kern="1200" cap="none" spc="0" baseline="0" noProof="0" dirty="0">
              <a:latin typeface="Segoe UI"/>
              <a:cs typeface="Segoe U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@gregor</a:t>
            </a:r>
            <a:r>
              <a:rPr lang="en-GB" sz="2400" dirty="0">
                <a:solidFill>
                  <a:srgbClr val="002060"/>
                </a:solidFill>
                <a:latin typeface="Segoe UI"/>
              </a:rPr>
              <a:t>_suttie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lvl="0" algn="ctr">
              <a:defRPr/>
            </a:pPr>
            <a:r>
              <a:rPr lang="en-GB" sz="2400" u="sng" dirty="0">
                <a:solidFill>
                  <a:srgbClr val="002060"/>
                </a:solidFill>
              </a:rPr>
              <a:t>https://www.gregorsuttie.com</a:t>
            </a:r>
            <a:endParaRPr kumimoji="0" lang="en-GB" sz="3200" b="0" i="0" u="sng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9" descr="A person wearing a suit and tie smiling and looking at the camera&#10;&#10;Description generated with very high confidence">
            <a:extLst>
              <a:ext uri="{FF2B5EF4-FFF2-40B4-BE49-F238E27FC236}">
                <a16:creationId xmlns:a16="http://schemas.microsoft.com/office/drawing/2014/main" id="{415BBE4D-388C-46DF-AB8E-E55DD8D69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7" y="5119687"/>
            <a:ext cx="1533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940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0E9F1E54-DEF8-4273-9D43-A0FF8E4DBFAB}"/>
              </a:ext>
            </a:extLst>
          </p:cNvPr>
          <p:cNvGrpSpPr/>
          <p:nvPr/>
        </p:nvGrpSpPr>
        <p:grpSpPr>
          <a:xfrm>
            <a:off x="9364417" y="2369039"/>
            <a:ext cx="2288229" cy="2119922"/>
            <a:chOff x="7827379" y="4675554"/>
            <a:chExt cx="2288229" cy="211992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833544-47B8-45F8-AC9C-FAAA3963C3A6}"/>
                </a:ext>
              </a:extLst>
            </p:cNvPr>
            <p:cNvSpPr/>
            <p:nvPr/>
          </p:nvSpPr>
          <p:spPr bwMode="auto">
            <a:xfrm>
              <a:off x="8198513" y="4675554"/>
              <a:ext cx="1457604" cy="1457603"/>
            </a:xfrm>
            <a:prstGeom prst="ellipse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798773D4-E83A-4891-8EB1-C1528825ED78}"/>
                </a:ext>
              </a:extLst>
            </p:cNvPr>
            <p:cNvSpPr txBox="1">
              <a:spLocks/>
            </p:cNvSpPr>
            <p:nvPr/>
          </p:nvSpPr>
          <p:spPr>
            <a:xfrm>
              <a:off x="7827379" y="6176845"/>
              <a:ext cx="2288229" cy="618631"/>
            </a:xfrm>
            <a:prstGeom prst="rect">
              <a:avLst/>
            </a:prstGeom>
          </p:spPr>
          <p:txBody>
            <a:bodyPr vert="horz" wrap="square" lIns="0" tIns="64008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</a:t>
              </a:r>
              <a:br>
                <a:rPr kumimoji="0" lang="en-US" sz="20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20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DevOps Engineer</a:t>
              </a:r>
            </a:p>
          </p:txBody>
        </p:sp>
        <p:sp>
          <p:nvSpPr>
            <p:cNvPr id="72" name="DeveloperTools_EC7A">
              <a:extLst>
                <a:ext uri="{FF2B5EF4-FFF2-40B4-BE49-F238E27FC236}">
                  <a16:creationId xmlns:a16="http://schemas.microsoft.com/office/drawing/2014/main" id="{7DF63A04-B6AA-47C9-BD5C-1A64137620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20949" y="5079193"/>
              <a:ext cx="412731" cy="650325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317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D9038C8D-2E4B-4D31-9F13-68C416BF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8053477" cy="372410"/>
          </a:xfrm>
        </p:spPr>
        <p:txBody>
          <a:bodyPr/>
          <a:lstStyle/>
          <a:p>
            <a:r>
              <a:rPr lang="en-US"/>
              <a:t>Announcing 4 new Azure job role</a:t>
            </a:r>
            <a:r>
              <a:rPr lang="en-US">
                <a:cs typeface="Segoe UI Semibold"/>
              </a:rPr>
              <a:t> certifications and training</a:t>
            </a:r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31E48-98E9-4E8F-8B5C-B2B3AD3C3AA4}"/>
              </a:ext>
            </a:extLst>
          </p:cNvPr>
          <p:cNvGrpSpPr/>
          <p:nvPr/>
        </p:nvGrpSpPr>
        <p:grpSpPr>
          <a:xfrm>
            <a:off x="413567" y="2379961"/>
            <a:ext cx="2229208" cy="2098078"/>
            <a:chOff x="7709143" y="4357232"/>
            <a:chExt cx="2510301" cy="236263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BED09FF-D6F7-447B-8345-668AE67FEC10}"/>
                </a:ext>
              </a:extLst>
            </p:cNvPr>
            <p:cNvSpPr/>
            <p:nvPr/>
          </p:nvSpPr>
          <p:spPr bwMode="auto">
            <a:xfrm>
              <a:off x="8143593" y="4357232"/>
              <a:ext cx="1641401" cy="1641401"/>
            </a:xfrm>
            <a:prstGeom prst="ellipse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26CBC3D2-DA7E-4A8E-B29A-0F33A1C32CF6}"/>
                </a:ext>
              </a:extLst>
            </p:cNvPr>
            <p:cNvSpPr txBox="1">
              <a:spLocks/>
            </p:cNvSpPr>
            <p:nvPr/>
          </p:nvSpPr>
          <p:spPr>
            <a:xfrm>
              <a:off x="7709143" y="6023231"/>
              <a:ext cx="2510301" cy="696638"/>
            </a:xfrm>
            <a:prstGeom prst="rect">
              <a:avLst/>
            </a:prstGeom>
          </p:spPr>
          <p:txBody>
            <a:bodyPr vert="horz" wrap="square" lIns="0" tIns="64008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</a:t>
              </a:r>
              <a:b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Administrator</a:t>
              </a:r>
            </a:p>
          </p:txBody>
        </p:sp>
        <p:sp>
          <p:nvSpPr>
            <p:cNvPr id="52" name="Org_ECA6">
              <a:extLst>
                <a:ext uri="{FF2B5EF4-FFF2-40B4-BE49-F238E27FC236}">
                  <a16:creationId xmlns:a16="http://schemas.microsoft.com/office/drawing/2014/main" id="{1E572ABF-4B1D-4172-8A1B-34B39FDC9A6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61590" y="4762507"/>
              <a:ext cx="805406" cy="805798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317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BE04C90-E745-4665-B9EC-7202BA59CF5E}"/>
              </a:ext>
            </a:extLst>
          </p:cNvPr>
          <p:cNvGrpSpPr/>
          <p:nvPr/>
        </p:nvGrpSpPr>
        <p:grpSpPr>
          <a:xfrm>
            <a:off x="3369515" y="2379961"/>
            <a:ext cx="1999676" cy="2098078"/>
            <a:chOff x="7816274" y="4357232"/>
            <a:chExt cx="2251826" cy="236263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F1CD909-E81E-49BE-9F5D-EBE1C0975A65}"/>
                </a:ext>
              </a:extLst>
            </p:cNvPr>
            <p:cNvSpPr/>
            <p:nvPr/>
          </p:nvSpPr>
          <p:spPr bwMode="auto">
            <a:xfrm>
              <a:off x="8143593" y="4357232"/>
              <a:ext cx="1641401" cy="1641401"/>
            </a:xfrm>
            <a:prstGeom prst="ellipse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13526D8B-AE97-4E63-8593-BD34F4280759}"/>
                </a:ext>
              </a:extLst>
            </p:cNvPr>
            <p:cNvSpPr txBox="1">
              <a:spLocks/>
            </p:cNvSpPr>
            <p:nvPr/>
          </p:nvSpPr>
          <p:spPr>
            <a:xfrm>
              <a:off x="7816274" y="6023231"/>
              <a:ext cx="2251826" cy="696638"/>
            </a:xfrm>
            <a:prstGeom prst="rect">
              <a:avLst/>
            </a:prstGeom>
          </p:spPr>
          <p:txBody>
            <a:bodyPr vert="horz" wrap="square" lIns="0" tIns="64008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</a:t>
              </a:r>
              <a:b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Developer</a:t>
              </a:r>
            </a:p>
          </p:txBody>
        </p:sp>
        <p:sp>
          <p:nvSpPr>
            <p:cNvPr id="61" name="binary">
              <a:extLst>
                <a:ext uri="{FF2B5EF4-FFF2-40B4-BE49-F238E27FC236}">
                  <a16:creationId xmlns:a16="http://schemas.microsoft.com/office/drawing/2014/main" id="{9CDD3AFD-332F-4EB3-9D87-BA920C4C13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09238" y="4825373"/>
              <a:ext cx="865899" cy="747702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317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FD29E1-C97F-4E9F-B6A8-77D4822B9D02}"/>
              </a:ext>
            </a:extLst>
          </p:cNvPr>
          <p:cNvGrpSpPr/>
          <p:nvPr/>
        </p:nvGrpSpPr>
        <p:grpSpPr>
          <a:xfrm>
            <a:off x="6095931" y="2379961"/>
            <a:ext cx="2541746" cy="2098078"/>
            <a:chOff x="7656442" y="4675554"/>
            <a:chExt cx="2541746" cy="2098078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0F18D7E-9182-4D20-936B-39F84CEB1AF2}"/>
                </a:ext>
              </a:extLst>
            </p:cNvPr>
            <p:cNvSpPr/>
            <p:nvPr/>
          </p:nvSpPr>
          <p:spPr bwMode="auto">
            <a:xfrm>
              <a:off x="8198513" y="4675554"/>
              <a:ext cx="1457604" cy="1457603"/>
            </a:xfrm>
            <a:prstGeom prst="ellipse">
              <a:avLst/>
            </a:prstGeom>
            <a:solidFill>
              <a:schemeClr val="bg1"/>
            </a:solidFill>
            <a:ln w="19050" cap="flat">
              <a:noFill/>
              <a:prstDash val="solid"/>
              <a:miter/>
            </a:ln>
            <a:effectLst>
              <a:outerShdw blurRad="508000" dist="63500" dir="2700000" sx="101000" sy="101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48BF1860-D612-46F5-AFFF-E27C632EA0D4}"/>
                </a:ext>
              </a:extLst>
            </p:cNvPr>
            <p:cNvSpPr txBox="1">
              <a:spLocks/>
            </p:cNvSpPr>
            <p:nvPr/>
          </p:nvSpPr>
          <p:spPr>
            <a:xfrm>
              <a:off x="7656442" y="6155001"/>
              <a:ext cx="2541746" cy="618631"/>
            </a:xfrm>
            <a:prstGeom prst="rect">
              <a:avLst/>
            </a:prstGeom>
          </p:spPr>
          <p:txBody>
            <a:bodyPr vert="horz" wrap="square" lIns="0" tIns="64008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</a:t>
              </a:r>
              <a:b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20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Solutions Architect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F5C715F-433F-4507-BD5D-328C32BB0911}"/>
                </a:ext>
              </a:extLst>
            </p:cNvPr>
            <p:cNvGrpSpPr/>
            <p:nvPr/>
          </p:nvGrpSpPr>
          <p:grpSpPr>
            <a:xfrm>
              <a:off x="8443825" y="5139872"/>
              <a:ext cx="966980" cy="528966"/>
              <a:chOff x="8480803" y="5141245"/>
              <a:chExt cx="966980" cy="528966"/>
            </a:xfrm>
          </p:grpSpPr>
          <p:sp>
            <p:nvSpPr>
              <p:cNvPr id="66" name="server">
                <a:extLst>
                  <a:ext uri="{FF2B5EF4-FFF2-40B4-BE49-F238E27FC236}">
                    <a16:creationId xmlns:a16="http://schemas.microsoft.com/office/drawing/2014/main" id="{1FB21F89-97BC-4A56-9CE0-048089063B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480803" y="5143994"/>
                <a:ext cx="277048" cy="52621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317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67" name="server">
                <a:extLst>
                  <a:ext uri="{FF2B5EF4-FFF2-40B4-BE49-F238E27FC236}">
                    <a16:creationId xmlns:a16="http://schemas.microsoft.com/office/drawing/2014/main" id="{43902DB9-31D3-43E3-B737-B3AC9975AA2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25769" y="5141246"/>
                <a:ext cx="277048" cy="52621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317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68" name="server">
                <a:extLst>
                  <a:ext uri="{FF2B5EF4-FFF2-40B4-BE49-F238E27FC236}">
                    <a16:creationId xmlns:a16="http://schemas.microsoft.com/office/drawing/2014/main" id="{56A15395-0A1A-44B0-A349-1D546E9AC48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70735" y="5141245"/>
                <a:ext cx="277048" cy="52621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317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1F6BEAE-8A68-487F-BE84-EA5549ABC23A}"/>
              </a:ext>
            </a:extLst>
          </p:cNvPr>
          <p:cNvSpPr/>
          <p:nvPr/>
        </p:nvSpPr>
        <p:spPr bwMode="auto">
          <a:xfrm>
            <a:off x="10188491" y="2144357"/>
            <a:ext cx="640080" cy="5163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effectLst>
            <a:outerShdw blurRad="190500" dist="63500" dir="2700000" sx="101000" sy="101000" algn="ct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</a:pPr>
            <a:r>
              <a:rPr lang="en-US" sz="800" b="1" dirty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COMING</a:t>
            </a:r>
            <a:br>
              <a:rPr lang="en-US" sz="800" b="1" dirty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800" b="1" dirty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SOON</a:t>
            </a:r>
          </a:p>
        </p:txBody>
      </p:sp>
    </p:spTree>
    <p:extLst>
      <p:ext uri="{BB962C8B-B14F-4D97-AF65-F5344CB8AC3E}">
        <p14:creationId xmlns:p14="http://schemas.microsoft.com/office/powerpoint/2010/main" val="2290238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-0.05091 -0.0006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0.05091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-0.05091 -0.00069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5091 -0.00069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05091 -0.00069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39B2-01EF-4921-BA35-1DB913090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0728234" cy="557076"/>
          </a:xfrm>
        </p:spPr>
        <p:txBody>
          <a:bodyPr/>
          <a:lstStyle/>
          <a:p>
            <a:r>
              <a:rPr lang="en-GB" sz="3200" dirty="0"/>
              <a:t>AZ-900 – Azure Fundamentals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27669C4-225C-47C2-A93D-727BA8421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921" y="4283009"/>
            <a:ext cx="2232302" cy="2232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6BA731-A798-4BC0-AB7A-FAAEA1E9E2D3}"/>
              </a:ext>
            </a:extLst>
          </p:cNvPr>
          <p:cNvSpPr txBox="1"/>
          <p:nvPr/>
        </p:nvSpPr>
        <p:spPr>
          <a:xfrm>
            <a:off x="584200" y="1903351"/>
            <a:ext cx="8955454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Standalone exam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Covers things such as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Cloud Concepts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Core Azure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Security &amp; Compliance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Privacy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Pricing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Great exam for those new to Azure</a:t>
            </a:r>
          </a:p>
          <a:p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42227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FC6F3ED7-448C-44FA-9C1E-A0616F02734D}"/>
              </a:ext>
            </a:extLst>
          </p:cNvPr>
          <p:cNvGrpSpPr/>
          <p:nvPr/>
        </p:nvGrpSpPr>
        <p:grpSpPr>
          <a:xfrm>
            <a:off x="905829" y="3443016"/>
            <a:ext cx="8713176" cy="1007806"/>
            <a:chOff x="2164355" y="3617754"/>
            <a:chExt cx="8296564" cy="562459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DC9C2F9-5527-4B2C-B299-8C26E95C04B8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2164355" y="3890783"/>
              <a:ext cx="910611" cy="2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292D8A4-BC9F-42EF-B0FC-86D364C0ACBA}"/>
                </a:ext>
              </a:extLst>
            </p:cNvPr>
            <p:cNvGrpSpPr/>
            <p:nvPr/>
          </p:nvGrpSpPr>
          <p:grpSpPr>
            <a:xfrm>
              <a:off x="3074953" y="3617754"/>
              <a:ext cx="6303722" cy="562459"/>
              <a:chOff x="3196333" y="3202901"/>
              <a:chExt cx="6303722" cy="1527802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B68005F-9CE2-442B-A12C-F3EEAB5C47F3}"/>
                  </a:ext>
                </a:extLst>
              </p:cNvPr>
              <p:cNvSpPr/>
              <p:nvPr/>
            </p:nvSpPr>
            <p:spPr bwMode="auto">
              <a:xfrm flipV="1">
                <a:off x="3196345" y="3945195"/>
                <a:ext cx="3231186" cy="785059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5121528"/>
                  <a:gd name="connsiteY0" fmla="*/ 1038444 h 1038444"/>
                  <a:gd name="connsiteX1" fmla="*/ 1235531 w 5121528"/>
                  <a:gd name="connsiteY1" fmla="*/ 5799 h 1038444"/>
                  <a:gd name="connsiteX2" fmla="*/ 5121528 w 5121528"/>
                  <a:gd name="connsiteY2" fmla="*/ 0 h 1038444"/>
                  <a:gd name="connsiteX0" fmla="*/ 0 w 6788057"/>
                  <a:gd name="connsiteY0" fmla="*/ 1038444 h 1038444"/>
                  <a:gd name="connsiteX1" fmla="*/ 1235531 w 6788057"/>
                  <a:gd name="connsiteY1" fmla="*/ 5799 h 1038444"/>
                  <a:gd name="connsiteX2" fmla="*/ 6788057 w 6788057"/>
                  <a:gd name="connsiteY2" fmla="*/ 0 h 1038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88057" h="1038444">
                    <a:moveTo>
                      <a:pt x="0" y="1038444"/>
                    </a:moveTo>
                    <a:cubicBezTo>
                      <a:pt x="150086" y="951574"/>
                      <a:pt x="1051186" y="123512"/>
                      <a:pt x="1235531" y="5799"/>
                    </a:cubicBezTo>
                    <a:cubicBezTo>
                      <a:pt x="1292009" y="-4536"/>
                      <a:pt x="6702093" y="8566"/>
                      <a:pt x="6788057" y="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A5FFFA2-BE85-4608-AC3C-54A3CF931297}"/>
                  </a:ext>
                </a:extLst>
              </p:cNvPr>
              <p:cNvSpPr/>
              <p:nvPr/>
            </p:nvSpPr>
            <p:spPr bwMode="auto">
              <a:xfrm>
                <a:off x="3196333" y="3202901"/>
                <a:ext cx="3222514" cy="742291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5097594"/>
                  <a:gd name="connsiteY0" fmla="*/ 1038444 h 1038444"/>
                  <a:gd name="connsiteX1" fmla="*/ 1235531 w 5097594"/>
                  <a:gd name="connsiteY1" fmla="*/ 5799 h 1038444"/>
                  <a:gd name="connsiteX2" fmla="*/ 5097594 w 5097594"/>
                  <a:gd name="connsiteY2" fmla="*/ 0 h 1038444"/>
                  <a:gd name="connsiteX0" fmla="*/ 0 w 5110064"/>
                  <a:gd name="connsiteY0" fmla="*/ 1035928 h 1035928"/>
                  <a:gd name="connsiteX1" fmla="*/ 1235531 w 5110064"/>
                  <a:gd name="connsiteY1" fmla="*/ 3283 h 1035928"/>
                  <a:gd name="connsiteX2" fmla="*/ 5110064 w 5110064"/>
                  <a:gd name="connsiteY2" fmla="*/ 2540 h 1035928"/>
                  <a:gd name="connsiteX0" fmla="*/ 0 w 5114222"/>
                  <a:gd name="connsiteY0" fmla="*/ 1038444 h 1038444"/>
                  <a:gd name="connsiteX1" fmla="*/ 1235531 w 5114222"/>
                  <a:gd name="connsiteY1" fmla="*/ 5799 h 1038444"/>
                  <a:gd name="connsiteX2" fmla="*/ 5114222 w 5114222"/>
                  <a:gd name="connsiteY2" fmla="*/ 0 h 1038444"/>
                  <a:gd name="connsiteX0" fmla="*/ 0 w 5118380"/>
                  <a:gd name="connsiteY0" fmla="*/ 1035928 h 1035928"/>
                  <a:gd name="connsiteX1" fmla="*/ 1235531 w 5118380"/>
                  <a:gd name="connsiteY1" fmla="*/ 3283 h 1035928"/>
                  <a:gd name="connsiteX2" fmla="*/ 5118380 w 5118380"/>
                  <a:gd name="connsiteY2" fmla="*/ 2540 h 1035928"/>
                  <a:gd name="connsiteX0" fmla="*/ 0 w 5118380"/>
                  <a:gd name="connsiteY0" fmla="*/ 1038444 h 1038444"/>
                  <a:gd name="connsiteX1" fmla="*/ 1235531 w 5118380"/>
                  <a:gd name="connsiteY1" fmla="*/ 5799 h 1038444"/>
                  <a:gd name="connsiteX2" fmla="*/ 5118380 w 5118380"/>
                  <a:gd name="connsiteY2" fmla="*/ 0 h 1038444"/>
                  <a:gd name="connsiteX0" fmla="*/ 0 w 5114222"/>
                  <a:gd name="connsiteY0" fmla="*/ 1035928 h 1035928"/>
                  <a:gd name="connsiteX1" fmla="*/ 1235531 w 5114222"/>
                  <a:gd name="connsiteY1" fmla="*/ 3283 h 1035928"/>
                  <a:gd name="connsiteX2" fmla="*/ 5114222 w 5114222"/>
                  <a:gd name="connsiteY2" fmla="*/ 2540 h 1035928"/>
                  <a:gd name="connsiteX0" fmla="*/ 0 w 5114222"/>
                  <a:gd name="connsiteY0" fmla="*/ 1035928 h 1035928"/>
                  <a:gd name="connsiteX1" fmla="*/ 1235531 w 5114222"/>
                  <a:gd name="connsiteY1" fmla="*/ 3283 h 1035928"/>
                  <a:gd name="connsiteX2" fmla="*/ 5114222 w 5114222"/>
                  <a:gd name="connsiteY2" fmla="*/ 2540 h 1035928"/>
                  <a:gd name="connsiteX0" fmla="*/ 0 w 5114222"/>
                  <a:gd name="connsiteY0" fmla="*/ 1036701 h 1036701"/>
                  <a:gd name="connsiteX1" fmla="*/ 1235531 w 5114222"/>
                  <a:gd name="connsiteY1" fmla="*/ 4056 h 1036701"/>
                  <a:gd name="connsiteX2" fmla="*/ 5114222 w 5114222"/>
                  <a:gd name="connsiteY2" fmla="*/ 3313 h 1036701"/>
                  <a:gd name="connsiteX0" fmla="*/ 0 w 5114222"/>
                  <a:gd name="connsiteY0" fmla="*/ 1036701 h 1036701"/>
                  <a:gd name="connsiteX1" fmla="*/ 1235531 w 5114222"/>
                  <a:gd name="connsiteY1" fmla="*/ 4056 h 1036701"/>
                  <a:gd name="connsiteX2" fmla="*/ 5114222 w 5114222"/>
                  <a:gd name="connsiteY2" fmla="*/ 3313 h 1036701"/>
                  <a:gd name="connsiteX0" fmla="*/ 0 w 6770328"/>
                  <a:gd name="connsiteY0" fmla="*/ 1035788 h 1035788"/>
                  <a:gd name="connsiteX1" fmla="*/ 1235531 w 6770328"/>
                  <a:gd name="connsiteY1" fmla="*/ 3143 h 1035788"/>
                  <a:gd name="connsiteX2" fmla="*/ 6770328 w 6770328"/>
                  <a:gd name="connsiteY2" fmla="*/ 8060 h 1035788"/>
                  <a:gd name="connsiteX0" fmla="*/ 0 w 6770328"/>
                  <a:gd name="connsiteY0" fmla="*/ 1037712 h 1037712"/>
                  <a:gd name="connsiteX1" fmla="*/ 1235531 w 6770328"/>
                  <a:gd name="connsiteY1" fmla="*/ 5067 h 1037712"/>
                  <a:gd name="connsiteX2" fmla="*/ 6770328 w 6770328"/>
                  <a:gd name="connsiteY2" fmla="*/ 9984 h 1037712"/>
                  <a:gd name="connsiteX0" fmla="*/ 0 w 6760181"/>
                  <a:gd name="connsiteY0" fmla="*/ 1039702 h 1039702"/>
                  <a:gd name="connsiteX1" fmla="*/ 1235531 w 6760181"/>
                  <a:gd name="connsiteY1" fmla="*/ 7057 h 1039702"/>
                  <a:gd name="connsiteX2" fmla="*/ 6760181 w 6760181"/>
                  <a:gd name="connsiteY2" fmla="*/ 6581 h 1039702"/>
                  <a:gd name="connsiteX0" fmla="*/ 0 w 6760181"/>
                  <a:gd name="connsiteY0" fmla="*/ 1039702 h 1039702"/>
                  <a:gd name="connsiteX1" fmla="*/ 1235531 w 6760181"/>
                  <a:gd name="connsiteY1" fmla="*/ 7057 h 1039702"/>
                  <a:gd name="connsiteX2" fmla="*/ 6760181 w 6760181"/>
                  <a:gd name="connsiteY2" fmla="*/ 6580 h 1039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0181" h="1039702">
                    <a:moveTo>
                      <a:pt x="0" y="1039702"/>
                    </a:moveTo>
                    <a:cubicBezTo>
                      <a:pt x="150086" y="952832"/>
                      <a:pt x="1051186" y="124770"/>
                      <a:pt x="1235531" y="7057"/>
                    </a:cubicBezTo>
                    <a:cubicBezTo>
                      <a:pt x="1292009" y="-3278"/>
                      <a:pt x="6640447" y="-1234"/>
                      <a:pt x="6760181" y="658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A7A1F2C-0690-461B-8908-D0F32D3A1D30}"/>
                  </a:ext>
                </a:extLst>
              </p:cNvPr>
              <p:cNvSpPr/>
              <p:nvPr/>
            </p:nvSpPr>
            <p:spPr bwMode="auto">
              <a:xfrm flipH="1" flipV="1">
                <a:off x="6419969" y="3945198"/>
                <a:ext cx="3080083" cy="785505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6418137"/>
                  <a:gd name="connsiteY0" fmla="*/ 1046281 h 1046281"/>
                  <a:gd name="connsiteX1" fmla="*/ 1235531 w 6418137"/>
                  <a:gd name="connsiteY1" fmla="*/ 13636 h 1046281"/>
                  <a:gd name="connsiteX2" fmla="*/ 6418137 w 6418137"/>
                  <a:gd name="connsiteY2" fmla="*/ 0 h 1046281"/>
                  <a:gd name="connsiteX0" fmla="*/ 0 w 6465883"/>
                  <a:gd name="connsiteY0" fmla="*/ 1046281 h 1046281"/>
                  <a:gd name="connsiteX1" fmla="*/ 1235531 w 6465883"/>
                  <a:gd name="connsiteY1" fmla="*/ 13636 h 1046281"/>
                  <a:gd name="connsiteX2" fmla="*/ 6465883 w 6465883"/>
                  <a:gd name="connsiteY2" fmla="*/ 0 h 1046281"/>
                  <a:gd name="connsiteX0" fmla="*/ 0 w 6474876"/>
                  <a:gd name="connsiteY0" fmla="*/ 1035603 h 1035603"/>
                  <a:gd name="connsiteX1" fmla="*/ 1235531 w 6474876"/>
                  <a:gd name="connsiteY1" fmla="*/ 2958 h 1035603"/>
                  <a:gd name="connsiteX2" fmla="*/ 6474876 w 6474876"/>
                  <a:gd name="connsiteY2" fmla="*/ 4817 h 1035603"/>
                  <a:gd name="connsiteX0" fmla="*/ 0 w 6474876"/>
                  <a:gd name="connsiteY0" fmla="*/ 1037151 h 1037151"/>
                  <a:gd name="connsiteX1" fmla="*/ 1235531 w 6474876"/>
                  <a:gd name="connsiteY1" fmla="*/ 4506 h 1037151"/>
                  <a:gd name="connsiteX2" fmla="*/ 6474876 w 6474876"/>
                  <a:gd name="connsiteY2" fmla="*/ 6365 h 1037151"/>
                  <a:gd name="connsiteX0" fmla="*/ 0 w 6452396"/>
                  <a:gd name="connsiteY0" fmla="*/ 1038863 h 1038863"/>
                  <a:gd name="connsiteX1" fmla="*/ 1235531 w 6452396"/>
                  <a:gd name="connsiteY1" fmla="*/ 6218 h 1038863"/>
                  <a:gd name="connsiteX2" fmla="*/ 6452396 w 6452396"/>
                  <a:gd name="connsiteY2" fmla="*/ 2911 h 1038863"/>
                  <a:gd name="connsiteX0" fmla="*/ 0 w 6452396"/>
                  <a:gd name="connsiteY0" fmla="*/ 1040864 h 1040864"/>
                  <a:gd name="connsiteX1" fmla="*/ 1235531 w 6452396"/>
                  <a:gd name="connsiteY1" fmla="*/ 8219 h 1040864"/>
                  <a:gd name="connsiteX2" fmla="*/ 6452396 w 6452396"/>
                  <a:gd name="connsiteY2" fmla="*/ 4912 h 1040864"/>
                  <a:gd name="connsiteX0" fmla="*/ 0 w 6452396"/>
                  <a:gd name="connsiteY0" fmla="*/ 1040864 h 1040864"/>
                  <a:gd name="connsiteX1" fmla="*/ 1235531 w 6452396"/>
                  <a:gd name="connsiteY1" fmla="*/ 8219 h 1040864"/>
                  <a:gd name="connsiteX2" fmla="*/ 6452396 w 6452396"/>
                  <a:gd name="connsiteY2" fmla="*/ 4913 h 1040864"/>
                  <a:gd name="connsiteX0" fmla="*/ 0 w 6452396"/>
                  <a:gd name="connsiteY0" fmla="*/ 1039031 h 1039031"/>
                  <a:gd name="connsiteX1" fmla="*/ 1235531 w 6452396"/>
                  <a:gd name="connsiteY1" fmla="*/ 6386 h 1039031"/>
                  <a:gd name="connsiteX2" fmla="*/ 6452396 w 6452396"/>
                  <a:gd name="connsiteY2" fmla="*/ 3080 h 1039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52396" h="1039031">
                    <a:moveTo>
                      <a:pt x="0" y="1039031"/>
                    </a:moveTo>
                    <a:cubicBezTo>
                      <a:pt x="150086" y="952161"/>
                      <a:pt x="1051186" y="124099"/>
                      <a:pt x="1235531" y="6386"/>
                    </a:cubicBezTo>
                    <a:cubicBezTo>
                      <a:pt x="1292009" y="-3949"/>
                      <a:pt x="6363396" y="838"/>
                      <a:pt x="6452396" y="308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B6CCD3E-6A24-4300-8256-813670D9640F}"/>
                  </a:ext>
                </a:extLst>
              </p:cNvPr>
              <p:cNvSpPr/>
              <p:nvPr/>
            </p:nvSpPr>
            <p:spPr bwMode="auto">
              <a:xfrm flipH="1">
                <a:off x="6411993" y="3204270"/>
                <a:ext cx="3088062" cy="740923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6434717"/>
                  <a:gd name="connsiteY0" fmla="*/ 1038444 h 1038444"/>
                  <a:gd name="connsiteX1" fmla="*/ 1235531 w 6434717"/>
                  <a:gd name="connsiteY1" fmla="*/ 5799 h 1038444"/>
                  <a:gd name="connsiteX2" fmla="*/ 6434717 w 6434717"/>
                  <a:gd name="connsiteY2" fmla="*/ 0 h 1038444"/>
                  <a:gd name="connsiteX0" fmla="*/ 0 w 6434717"/>
                  <a:gd name="connsiteY0" fmla="*/ 1040412 h 1040412"/>
                  <a:gd name="connsiteX1" fmla="*/ 1235531 w 6434717"/>
                  <a:gd name="connsiteY1" fmla="*/ 7767 h 1040412"/>
                  <a:gd name="connsiteX2" fmla="*/ 6434717 w 6434717"/>
                  <a:gd name="connsiteY2" fmla="*/ 1968 h 1040412"/>
                  <a:gd name="connsiteX0" fmla="*/ 0 w 6430332"/>
                  <a:gd name="connsiteY0" fmla="*/ 1040412 h 1040412"/>
                  <a:gd name="connsiteX1" fmla="*/ 1235531 w 6430332"/>
                  <a:gd name="connsiteY1" fmla="*/ 7767 h 1040412"/>
                  <a:gd name="connsiteX2" fmla="*/ 6430332 w 6430332"/>
                  <a:gd name="connsiteY2" fmla="*/ 1968 h 1040412"/>
                  <a:gd name="connsiteX0" fmla="*/ 0 w 6456640"/>
                  <a:gd name="connsiteY0" fmla="*/ 1037964 h 1037964"/>
                  <a:gd name="connsiteX1" fmla="*/ 1235531 w 6456640"/>
                  <a:gd name="connsiteY1" fmla="*/ 5319 h 1037964"/>
                  <a:gd name="connsiteX2" fmla="*/ 6456640 w 6456640"/>
                  <a:gd name="connsiteY2" fmla="*/ 4854 h 1037964"/>
                  <a:gd name="connsiteX0" fmla="*/ 0 w 6478563"/>
                  <a:gd name="connsiteY0" fmla="*/ 1040412 h 1040412"/>
                  <a:gd name="connsiteX1" fmla="*/ 1235531 w 6478563"/>
                  <a:gd name="connsiteY1" fmla="*/ 7767 h 1040412"/>
                  <a:gd name="connsiteX2" fmla="*/ 6478563 w 6478563"/>
                  <a:gd name="connsiteY2" fmla="*/ 1968 h 1040412"/>
                  <a:gd name="connsiteX0" fmla="*/ 0 w 6465409"/>
                  <a:gd name="connsiteY0" fmla="*/ 1040412 h 1040412"/>
                  <a:gd name="connsiteX1" fmla="*/ 1235531 w 6465409"/>
                  <a:gd name="connsiteY1" fmla="*/ 7767 h 1040412"/>
                  <a:gd name="connsiteX2" fmla="*/ 6465409 w 6465409"/>
                  <a:gd name="connsiteY2" fmla="*/ 1968 h 1040412"/>
                  <a:gd name="connsiteX0" fmla="*/ 0 w 6465409"/>
                  <a:gd name="connsiteY0" fmla="*/ 1040412 h 1040412"/>
                  <a:gd name="connsiteX1" fmla="*/ 1235531 w 6465409"/>
                  <a:gd name="connsiteY1" fmla="*/ 7767 h 1040412"/>
                  <a:gd name="connsiteX2" fmla="*/ 6465409 w 6465409"/>
                  <a:gd name="connsiteY2" fmla="*/ 1968 h 1040412"/>
                  <a:gd name="connsiteX0" fmla="*/ 0 w 6456638"/>
                  <a:gd name="connsiteY0" fmla="*/ 1035800 h 1035800"/>
                  <a:gd name="connsiteX1" fmla="*/ 1235531 w 6456638"/>
                  <a:gd name="connsiteY1" fmla="*/ 3155 h 1035800"/>
                  <a:gd name="connsiteX2" fmla="*/ 6456638 w 6456638"/>
                  <a:gd name="connsiteY2" fmla="*/ 13360 h 1035800"/>
                  <a:gd name="connsiteX0" fmla="*/ 0 w 6464950"/>
                  <a:gd name="connsiteY0" fmla="*/ 1037781 h 1037781"/>
                  <a:gd name="connsiteX1" fmla="*/ 1235531 w 6464950"/>
                  <a:gd name="connsiteY1" fmla="*/ 5136 h 1037781"/>
                  <a:gd name="connsiteX2" fmla="*/ 6464950 w 6464950"/>
                  <a:gd name="connsiteY2" fmla="*/ 5230 h 1037781"/>
                  <a:gd name="connsiteX0" fmla="*/ 0 w 6464950"/>
                  <a:gd name="connsiteY0" fmla="*/ 1037781 h 1037781"/>
                  <a:gd name="connsiteX1" fmla="*/ 1235531 w 6464950"/>
                  <a:gd name="connsiteY1" fmla="*/ 5136 h 1037781"/>
                  <a:gd name="connsiteX2" fmla="*/ 6464950 w 6464950"/>
                  <a:gd name="connsiteY2" fmla="*/ 5230 h 1037781"/>
                  <a:gd name="connsiteX0" fmla="*/ 0 w 6469106"/>
                  <a:gd name="connsiteY0" fmla="*/ 1037781 h 1037781"/>
                  <a:gd name="connsiteX1" fmla="*/ 1235531 w 6469106"/>
                  <a:gd name="connsiteY1" fmla="*/ 5136 h 1037781"/>
                  <a:gd name="connsiteX2" fmla="*/ 6469106 w 6469106"/>
                  <a:gd name="connsiteY2" fmla="*/ 5230 h 103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69106" h="1037781">
                    <a:moveTo>
                      <a:pt x="0" y="1037781"/>
                    </a:moveTo>
                    <a:cubicBezTo>
                      <a:pt x="150086" y="950911"/>
                      <a:pt x="1051186" y="122849"/>
                      <a:pt x="1235531" y="5136"/>
                    </a:cubicBezTo>
                    <a:cubicBezTo>
                      <a:pt x="1292009" y="-5199"/>
                      <a:pt x="6396406" y="2859"/>
                      <a:pt x="6469106" y="523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A16DB0F-A94E-445C-A613-37B6DC193AD1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flipV="1">
              <a:off x="9378675" y="3890784"/>
              <a:ext cx="1082244" cy="24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AD6FEE-F396-4E65-9846-16AFB9E31D5C}"/>
              </a:ext>
            </a:extLst>
          </p:cNvPr>
          <p:cNvGrpSpPr/>
          <p:nvPr/>
        </p:nvGrpSpPr>
        <p:grpSpPr>
          <a:xfrm>
            <a:off x="2008001" y="2424066"/>
            <a:ext cx="1045478" cy="1110005"/>
            <a:chOff x="3272310" y="2490067"/>
            <a:chExt cx="1045478" cy="111000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CD4C95B-C3D9-402E-AB1E-32B56FCC3EE7}"/>
                </a:ext>
              </a:extLst>
            </p:cNvPr>
            <p:cNvSpPr/>
            <p:nvPr/>
          </p:nvSpPr>
          <p:spPr bwMode="auto">
            <a:xfrm>
              <a:off x="3701487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0C17F1E-058B-4C35-ABFD-C45B260390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2927" y="2925816"/>
              <a:ext cx="0" cy="491376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0E8886-F904-4798-9CD7-1448CF5E43D7}"/>
                </a:ext>
              </a:extLst>
            </p:cNvPr>
            <p:cNvSpPr txBox="1"/>
            <p:nvPr/>
          </p:nvSpPr>
          <p:spPr>
            <a:xfrm>
              <a:off x="3272310" y="2490067"/>
              <a:ext cx="1045478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Manage 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Subscriptions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B63FDB5-F57A-4D4C-9529-275F13E8DA5A}"/>
              </a:ext>
            </a:extLst>
          </p:cNvPr>
          <p:cNvGrpSpPr/>
          <p:nvPr/>
        </p:nvGrpSpPr>
        <p:grpSpPr>
          <a:xfrm>
            <a:off x="2989716" y="2135797"/>
            <a:ext cx="1242648" cy="1398274"/>
            <a:chOff x="3173725" y="2201798"/>
            <a:chExt cx="1242648" cy="1398274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91DE12-1D66-45C7-AAAB-0BA06B934FA7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56F413B-033C-40A9-87AC-73B7A65778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2927" y="2691163"/>
              <a:ext cx="0" cy="722376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774EC1B-8578-4D01-9892-98F01EE0E056}"/>
                </a:ext>
              </a:extLst>
            </p:cNvPr>
            <p:cNvSpPr txBox="1"/>
            <p:nvPr/>
          </p:nvSpPr>
          <p:spPr>
            <a:xfrm>
              <a:off x="3173725" y="2201798"/>
              <a:ext cx="1242648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Implement and 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Manage Storage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5135FA1-5FA9-441D-930C-14D8D8AB8B3E}"/>
              </a:ext>
            </a:extLst>
          </p:cNvPr>
          <p:cNvGrpSpPr/>
          <p:nvPr/>
        </p:nvGrpSpPr>
        <p:grpSpPr>
          <a:xfrm>
            <a:off x="4168601" y="2424692"/>
            <a:ext cx="962123" cy="1109379"/>
            <a:chOff x="3313989" y="2490693"/>
            <a:chExt cx="962123" cy="11093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999C27-D4D2-4682-908D-27D7ADBCA13C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F49817B-631C-4F34-99C4-8F9E8AD6CA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2927" y="2925816"/>
              <a:ext cx="0" cy="491376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87F9F2-71A5-4DB5-877B-EFD38A5ECB80}"/>
                </a:ext>
              </a:extLst>
            </p:cNvPr>
            <p:cNvSpPr txBox="1"/>
            <p:nvPr/>
          </p:nvSpPr>
          <p:spPr>
            <a:xfrm>
              <a:off x="3313989" y="2490693"/>
              <a:ext cx="962123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Deploy and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Manage VM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CCF6F39-AC70-4B57-996C-D9B6DC96212D}"/>
              </a:ext>
            </a:extLst>
          </p:cNvPr>
          <p:cNvGrpSpPr/>
          <p:nvPr/>
        </p:nvGrpSpPr>
        <p:grpSpPr>
          <a:xfrm>
            <a:off x="5066961" y="2138953"/>
            <a:ext cx="1128835" cy="1395118"/>
            <a:chOff x="3230633" y="2204954"/>
            <a:chExt cx="1128835" cy="139511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128AD51-FAB2-488E-A922-8A98C3E78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2927" y="2704726"/>
              <a:ext cx="0" cy="722376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D826E89-3BD8-4A45-BE71-2C744814C8A4}"/>
                </a:ext>
              </a:extLst>
            </p:cNvPr>
            <p:cNvSpPr txBox="1"/>
            <p:nvPr/>
          </p:nvSpPr>
          <p:spPr>
            <a:xfrm>
              <a:off x="3230633" y="2204954"/>
              <a:ext cx="1128835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Configure and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Manage </a:t>
              </a:r>
              <a:r>
                <a:rPr lang="en-US" sz="1100" b="1" err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VNets</a:t>
              </a:r>
              <a:endParaRPr lang="en-US" sz="11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D03942-BF5B-4835-98AE-82E113EA289F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5332E-B7B9-48ED-BE8D-170478A3F400}"/>
              </a:ext>
            </a:extLst>
          </p:cNvPr>
          <p:cNvGrpSpPr/>
          <p:nvPr/>
        </p:nvGrpSpPr>
        <p:grpSpPr>
          <a:xfrm>
            <a:off x="6954454" y="2203717"/>
            <a:ext cx="1719072" cy="1326596"/>
            <a:chOff x="7690767" y="2164154"/>
            <a:chExt cx="1719072" cy="132659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EB79EDD-9EFA-4313-B479-A18D04A97E43}"/>
                </a:ext>
              </a:extLst>
            </p:cNvPr>
            <p:cNvSpPr/>
            <p:nvPr/>
          </p:nvSpPr>
          <p:spPr bwMode="auto">
            <a:xfrm>
              <a:off x="8460115" y="3307870"/>
              <a:ext cx="182880" cy="182880"/>
            </a:xfrm>
            <a:prstGeom prst="ellipse">
              <a:avLst/>
            </a:prstGeom>
            <a:solidFill>
              <a:schemeClr val="accent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3982AD8-5C80-425F-A099-7DAC74E305D8}"/>
                </a:ext>
              </a:extLst>
            </p:cNvPr>
            <p:cNvCxnSpPr>
              <a:cxnSpLocks/>
              <a:stCxn id="113" idx="2"/>
              <a:endCxn id="111" idx="0"/>
            </p:cNvCxnSpPr>
            <p:nvPr/>
          </p:nvCxnSpPr>
          <p:spPr>
            <a:xfrm>
              <a:off x="8550303" y="2918976"/>
              <a:ext cx="1252" cy="388894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C17DB73-4566-4701-87B9-111987E43507}"/>
                </a:ext>
              </a:extLst>
            </p:cNvPr>
            <p:cNvSpPr txBox="1"/>
            <p:nvPr/>
          </p:nvSpPr>
          <p:spPr>
            <a:xfrm>
              <a:off x="7690767" y="2164154"/>
              <a:ext cx="1719072" cy="754822"/>
            </a:xfrm>
            <a:prstGeom prst="rect">
              <a:avLst/>
            </a:prstGeom>
            <a:solidFill>
              <a:schemeClr val="accent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defTabSz="932742">
                <a:lnSpc>
                  <a:spcPct val="90000"/>
                </a:lnSpc>
                <a:spcBef>
                  <a:spcPct val="0"/>
                </a:spcBef>
                <a:defRPr sz="1200" b="1">
                  <a:ln w="3175"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defRPr>
              </a:lvl1pPr>
            </a:lstStyle>
            <a:p>
              <a:r>
                <a:rPr lang="en-US" sz="1100"/>
                <a:t>AZ-100: Microsoft Azure Infrastructure and Deployment Exam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325C5F-8A2D-43C6-A200-E8E1DBECC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32" y="467431"/>
            <a:ext cx="7101068" cy="557076"/>
          </a:xfrm>
        </p:spPr>
        <p:txBody>
          <a:bodyPr/>
          <a:lstStyle/>
          <a:p>
            <a:r>
              <a:rPr lang="en-US" sz="3200" dirty="0"/>
              <a:t>Azure Administrator</a:t>
            </a:r>
            <a:endParaRPr lang="en-IN" sz="3200" dirty="0"/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7EEB9CB-F74F-41E6-9490-5BDC3CBF763A}"/>
              </a:ext>
            </a:extLst>
          </p:cNvPr>
          <p:cNvSpPr txBox="1">
            <a:spLocks/>
          </p:cNvSpPr>
          <p:nvPr/>
        </p:nvSpPr>
        <p:spPr>
          <a:xfrm>
            <a:off x="2532780" y="1324096"/>
            <a:ext cx="389771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2000"/>
              <a:t>Courses Prep for Certification</a:t>
            </a: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8E3A03AE-FFE2-470D-A8F4-1E31BEF447CC}"/>
              </a:ext>
            </a:extLst>
          </p:cNvPr>
          <p:cNvSpPr txBox="1">
            <a:spLocks/>
          </p:cNvSpPr>
          <p:nvPr/>
        </p:nvSpPr>
        <p:spPr>
          <a:xfrm>
            <a:off x="8896845" y="1324096"/>
            <a:ext cx="222920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2000"/>
              <a:t>Certification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4BA67B-91D6-4EEB-8FAD-BD68C0E6882B}"/>
              </a:ext>
            </a:extLst>
          </p:cNvPr>
          <p:cNvSpPr txBox="1">
            <a:spLocks/>
          </p:cNvSpPr>
          <p:nvPr/>
        </p:nvSpPr>
        <p:spPr>
          <a:xfrm>
            <a:off x="6748974" y="1328237"/>
            <a:ext cx="222920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2000"/>
              <a:t>Exams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6911982-92EE-453F-ABCA-82B48D2AD012}"/>
              </a:ext>
            </a:extLst>
          </p:cNvPr>
          <p:cNvGrpSpPr/>
          <p:nvPr/>
        </p:nvGrpSpPr>
        <p:grpSpPr>
          <a:xfrm>
            <a:off x="2036078" y="4372687"/>
            <a:ext cx="942886" cy="1106875"/>
            <a:chOff x="2797324" y="3845604"/>
            <a:chExt cx="942886" cy="11068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03A3EF-1891-4EB0-9196-5DEF1D3AFA9E}"/>
                </a:ext>
              </a:extLst>
            </p:cNvPr>
            <p:cNvGrpSpPr/>
            <p:nvPr/>
          </p:nvGrpSpPr>
          <p:grpSpPr>
            <a:xfrm flipV="1">
              <a:off x="3199149" y="3845604"/>
              <a:ext cx="182880" cy="674256"/>
              <a:chOff x="3175206" y="5139461"/>
              <a:chExt cx="182880" cy="67425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3E1C0ABC-B7E9-4AD5-BF8A-B5415CCF38CE}"/>
                  </a:ext>
                </a:extLst>
              </p:cNvPr>
              <p:cNvSpPr/>
              <p:nvPr/>
            </p:nvSpPr>
            <p:spPr bwMode="auto">
              <a:xfrm>
                <a:off x="3175206" y="5630837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defTabSz="932742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962EC4F-956E-4DB1-91F1-F3A4D243AA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66646" y="5139461"/>
                <a:ext cx="0" cy="4913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D6CB667-CE6F-4193-BAEC-3F941630756C}"/>
                </a:ext>
              </a:extLst>
            </p:cNvPr>
            <p:cNvSpPr txBox="1"/>
            <p:nvPr/>
          </p:nvSpPr>
          <p:spPr>
            <a:xfrm>
              <a:off x="2797324" y="4463114"/>
              <a:ext cx="942886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Advanced </a:t>
              </a:r>
            </a:p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Networking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E6AB1A1-EDE0-43F1-A336-07BD3B06D68A}"/>
              </a:ext>
            </a:extLst>
          </p:cNvPr>
          <p:cNvGrpSpPr/>
          <p:nvPr/>
        </p:nvGrpSpPr>
        <p:grpSpPr>
          <a:xfrm>
            <a:off x="3211967" y="4372687"/>
            <a:ext cx="1146469" cy="955027"/>
            <a:chOff x="3855122" y="4210463"/>
            <a:chExt cx="1146469" cy="9550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7EDAD8-0814-45FF-9981-015F06E1FCE8}"/>
                </a:ext>
              </a:extLst>
            </p:cNvPr>
            <p:cNvGrpSpPr/>
            <p:nvPr/>
          </p:nvGrpSpPr>
          <p:grpSpPr>
            <a:xfrm flipV="1">
              <a:off x="4336915" y="4210463"/>
              <a:ext cx="182880" cy="674256"/>
              <a:chOff x="4336915" y="4833689"/>
              <a:chExt cx="182880" cy="674256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5C67F4D5-9700-4BE3-9390-DC9FEEFE3B4E}"/>
                  </a:ext>
                </a:extLst>
              </p:cNvPr>
              <p:cNvSpPr/>
              <p:nvPr/>
            </p:nvSpPr>
            <p:spPr bwMode="auto">
              <a:xfrm>
                <a:off x="4336915" y="532506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defTabSz="932742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endParaRPr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A4BC840-5D2E-47C4-ABAA-AFC18BA772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233" y="4833689"/>
                <a:ext cx="0" cy="4913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F588A8B-F0ED-430A-BD7F-86D5EAE85A33}"/>
                </a:ext>
              </a:extLst>
            </p:cNvPr>
            <p:cNvSpPr txBox="1"/>
            <p:nvPr/>
          </p:nvSpPr>
          <p:spPr>
            <a:xfrm>
              <a:off x="3855122" y="4828475"/>
              <a:ext cx="1146469" cy="3370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Secure Identity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AFBA325-7EAB-4D61-A422-4BBFA1A52389}"/>
              </a:ext>
            </a:extLst>
          </p:cNvPr>
          <p:cNvGrpSpPr/>
          <p:nvPr/>
        </p:nvGrpSpPr>
        <p:grpSpPr>
          <a:xfrm>
            <a:off x="4591439" y="4372687"/>
            <a:ext cx="1008610" cy="955027"/>
            <a:chOff x="5199855" y="4210463"/>
            <a:chExt cx="1008610" cy="9550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595F54-C44F-4B0C-B22E-95F7329D2714}"/>
                </a:ext>
              </a:extLst>
            </p:cNvPr>
            <p:cNvGrpSpPr/>
            <p:nvPr/>
          </p:nvGrpSpPr>
          <p:grpSpPr>
            <a:xfrm flipV="1">
              <a:off x="5612720" y="4210463"/>
              <a:ext cx="182880" cy="674256"/>
              <a:chOff x="5612720" y="4833689"/>
              <a:chExt cx="182880" cy="674256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5EE6827-EA63-4320-9803-8C2CA415BAC9}"/>
                  </a:ext>
                </a:extLst>
              </p:cNvPr>
              <p:cNvSpPr/>
              <p:nvPr/>
            </p:nvSpPr>
            <p:spPr bwMode="auto">
              <a:xfrm>
                <a:off x="5612720" y="532506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defTabSz="932742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endParaRPr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45F8178-A9EA-41D5-93DB-7C50E4FC46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2038" y="4833689"/>
                <a:ext cx="0" cy="4913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CF2651D-9DC2-4D24-B02E-84E1956E143D}"/>
                </a:ext>
              </a:extLst>
            </p:cNvPr>
            <p:cNvSpPr txBox="1"/>
            <p:nvPr/>
          </p:nvSpPr>
          <p:spPr>
            <a:xfrm>
              <a:off x="5199855" y="4828475"/>
              <a:ext cx="1008610" cy="3370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Migrate VMs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DE9F1EA-F3A6-41E9-AEB1-AB21A4762002}"/>
              </a:ext>
            </a:extLst>
          </p:cNvPr>
          <p:cNvGrpSpPr/>
          <p:nvPr/>
        </p:nvGrpSpPr>
        <p:grpSpPr>
          <a:xfrm>
            <a:off x="5833052" y="4372687"/>
            <a:ext cx="1003801" cy="955027"/>
            <a:chOff x="6251447" y="4210463"/>
            <a:chExt cx="1003801" cy="95502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57F4EE-C28C-47F9-9C4A-D73B56734512}"/>
                </a:ext>
              </a:extLst>
            </p:cNvPr>
            <p:cNvGrpSpPr/>
            <p:nvPr/>
          </p:nvGrpSpPr>
          <p:grpSpPr>
            <a:xfrm flipV="1">
              <a:off x="6661907" y="4210463"/>
              <a:ext cx="182880" cy="674256"/>
              <a:chOff x="6661907" y="4833689"/>
              <a:chExt cx="182880" cy="674256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0CFD432-1670-4675-BE76-54750B8A8BB9}"/>
                  </a:ext>
                </a:extLst>
              </p:cNvPr>
              <p:cNvSpPr/>
              <p:nvPr/>
            </p:nvSpPr>
            <p:spPr bwMode="auto">
              <a:xfrm>
                <a:off x="6661907" y="532506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defTabSz="932742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5726BC1-D3DD-4099-9B28-AAEEA4B429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225" y="4833689"/>
                <a:ext cx="0" cy="4913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1BB5F93-D13B-4AD3-8B11-C33C29425204}"/>
                </a:ext>
              </a:extLst>
            </p:cNvPr>
            <p:cNvSpPr txBox="1"/>
            <p:nvPr/>
          </p:nvSpPr>
          <p:spPr>
            <a:xfrm>
              <a:off x="6251447" y="4828475"/>
              <a:ext cx="1003801" cy="3370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App Services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7DD10C9-E6E0-4E76-B04A-F21CFFE23712}"/>
              </a:ext>
            </a:extLst>
          </p:cNvPr>
          <p:cNvGrpSpPr/>
          <p:nvPr/>
        </p:nvGrpSpPr>
        <p:grpSpPr>
          <a:xfrm>
            <a:off x="6954454" y="4356408"/>
            <a:ext cx="1719072" cy="1379786"/>
            <a:chOff x="7314034" y="4194184"/>
            <a:chExt cx="1719072" cy="1379786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24BE057-6405-47EC-B961-373335227AE8}"/>
                </a:ext>
              </a:extLst>
            </p:cNvPr>
            <p:cNvGrpSpPr/>
            <p:nvPr/>
          </p:nvGrpSpPr>
          <p:grpSpPr>
            <a:xfrm flipV="1">
              <a:off x="8080733" y="4194184"/>
              <a:ext cx="182880" cy="624964"/>
              <a:chOff x="8080733" y="4862399"/>
              <a:chExt cx="182880" cy="624964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491B2C7-A9C4-414B-A513-43528E1E0056}"/>
                  </a:ext>
                </a:extLst>
              </p:cNvPr>
              <p:cNvSpPr/>
              <p:nvPr/>
            </p:nvSpPr>
            <p:spPr bwMode="auto">
              <a:xfrm>
                <a:off x="8080733" y="5304483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defTabSz="932742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endParaRPr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8576D2D-6A7B-475E-BA90-2E8D150B82EE}"/>
                  </a:ext>
                </a:extLst>
              </p:cNvPr>
              <p:cNvCxnSpPr>
                <a:cxnSpLocks/>
                <a:stCxn id="137" idx="0"/>
                <a:endCxn id="135" idx="0"/>
              </p:cNvCxnSpPr>
              <p:nvPr/>
            </p:nvCxnSpPr>
            <p:spPr>
              <a:xfrm flipH="1">
                <a:off x="8172173" y="4862399"/>
                <a:ext cx="1397" cy="442084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499770B-DB8F-4486-B593-F2F7F6E25E80}"/>
                </a:ext>
              </a:extLst>
            </p:cNvPr>
            <p:cNvSpPr txBox="1"/>
            <p:nvPr/>
          </p:nvSpPr>
          <p:spPr>
            <a:xfrm>
              <a:off x="7314034" y="4819148"/>
              <a:ext cx="1719072" cy="754822"/>
            </a:xfrm>
            <a:prstGeom prst="rect">
              <a:avLst/>
            </a:prstGeom>
            <a:solidFill>
              <a:schemeClr val="accent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defTabSz="932742">
                <a:lnSpc>
                  <a:spcPct val="90000"/>
                </a:lnSpc>
                <a:spcBef>
                  <a:spcPct val="0"/>
                </a:spcBef>
                <a:defRPr sz="1150" b="1">
                  <a:ln w="3175"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defRPr>
              </a:lvl1pPr>
            </a:lstStyle>
            <a:p>
              <a:r>
                <a:rPr lang="en-US" sz="1100"/>
                <a:t>AZ-101: Microsoft Azure Integration and Security Exam</a:t>
              </a: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BA9DF8E2-14CD-454A-999A-879237942CCC}"/>
              </a:ext>
            </a:extLst>
          </p:cNvPr>
          <p:cNvSpPr/>
          <p:nvPr/>
        </p:nvSpPr>
        <p:spPr>
          <a:xfrm>
            <a:off x="3673003" y="3646005"/>
            <a:ext cx="2669501" cy="553998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91440" rIns="91440" bIns="91440" anchor="t">
            <a:spAutoFit/>
          </a:bodyPr>
          <a:lstStyle/>
          <a:p>
            <a:pPr algn="ctr">
              <a:spcAft>
                <a:spcPts val="1200"/>
              </a:spcAft>
              <a:defRPr/>
            </a:pPr>
            <a:r>
              <a:rPr lang="en-US" sz="1200" i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Available as online courses and instructor-led trainin</a:t>
            </a: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endParaRPr kumimoji="0" lang="en-US" sz="1200" b="0" i="1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BA885BA-4CEB-47E5-9918-326E73DE7C00}"/>
              </a:ext>
            </a:extLst>
          </p:cNvPr>
          <p:cNvGrpSpPr/>
          <p:nvPr/>
        </p:nvGrpSpPr>
        <p:grpSpPr>
          <a:xfrm>
            <a:off x="8740507" y="3567996"/>
            <a:ext cx="2836288" cy="701731"/>
            <a:chOff x="4231776" y="2709582"/>
            <a:chExt cx="2836288" cy="701731"/>
          </a:xfrm>
        </p:grpSpPr>
        <p:sp>
          <p:nvSpPr>
            <p:cNvPr id="87" name="Title 1">
              <a:extLst>
                <a:ext uri="{FF2B5EF4-FFF2-40B4-BE49-F238E27FC236}">
                  <a16:creationId xmlns:a16="http://schemas.microsoft.com/office/drawing/2014/main" id="{23B823D3-6187-4E6D-8806-EE9CED07134C}"/>
                </a:ext>
              </a:extLst>
            </p:cNvPr>
            <p:cNvSpPr txBox="1">
              <a:spLocks/>
            </p:cNvSpPr>
            <p:nvPr/>
          </p:nvSpPr>
          <p:spPr>
            <a:xfrm>
              <a:off x="4231776" y="2709582"/>
              <a:ext cx="2836288" cy="701731"/>
            </a:xfrm>
            <a:prstGeom prst="rect">
              <a:avLst/>
            </a:prstGeom>
            <a:solidFill>
              <a:schemeClr val="bg1"/>
            </a:solidFill>
            <a:effectLst>
              <a:outerShdw blurRad="190500" dist="63500" dir="27000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548640" tIns="182880" rIns="0" bIns="182880" rtlCol="0" anchor="ctr" anchorCtr="0">
              <a:spAutoFit/>
            </a:bodyPr>
            <a:lstStyle>
              <a:defPPr>
                <a:defRPr lang="en-US"/>
              </a:defPPr>
              <a:lvl1pPr defTabSz="932742">
                <a:lnSpc>
                  <a:spcPct val="90000"/>
                </a:lnSpc>
                <a:spcBef>
                  <a:spcPct val="0"/>
                </a:spcBef>
                <a:buNone/>
                <a:defRPr sz="1200" b="1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cs typeface="Segoe UI" panose="020B0502040204020203" pitchFamily="34" charset="0"/>
                </a:defRPr>
              </a:lvl1pPr>
            </a:lstStyle>
            <a:p>
              <a:r>
                <a:rPr lang="en-US"/>
                <a:t>Microsoft Certified:</a:t>
              </a:r>
              <a:br>
                <a:rPr lang="en-US"/>
              </a:br>
              <a:r>
                <a:rPr lang="en-US"/>
                <a:t>Azure Administrator Associate</a:t>
              </a:r>
            </a:p>
          </p:txBody>
        </p:sp>
        <p:sp>
          <p:nvSpPr>
            <p:cNvPr id="88" name="Org_ECA6">
              <a:extLst>
                <a:ext uri="{FF2B5EF4-FFF2-40B4-BE49-F238E27FC236}">
                  <a16:creationId xmlns:a16="http://schemas.microsoft.com/office/drawing/2014/main" id="{386ED96C-D523-4542-8FB2-FA8372F2226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88114" y="2928533"/>
              <a:ext cx="255747" cy="255872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917F4DD-8E33-4219-9ECF-CFAC7DD26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1" y="3443159"/>
            <a:ext cx="459368" cy="4326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46F7A-E695-4280-9661-E8646873080E}"/>
              </a:ext>
            </a:extLst>
          </p:cNvPr>
          <p:cNvGrpSpPr/>
          <p:nvPr/>
        </p:nvGrpSpPr>
        <p:grpSpPr>
          <a:xfrm>
            <a:off x="616046" y="3419939"/>
            <a:ext cx="1005840" cy="1005840"/>
            <a:chOff x="801424" y="3449123"/>
            <a:chExt cx="1005840" cy="100584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872781-2F93-4651-A26C-9D1ECF318693}"/>
                </a:ext>
              </a:extLst>
            </p:cNvPr>
            <p:cNvSpPr/>
            <p:nvPr/>
          </p:nvSpPr>
          <p:spPr bwMode="auto">
            <a:xfrm>
              <a:off x="801424" y="3449123"/>
              <a:ext cx="1005840" cy="10058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effectLst>
              <a:outerShdw blurRad="190500" dist="63500" dir="27000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274320" tIns="365760" rIns="274320" bIns="2743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80" name="people_8">
              <a:extLst>
                <a:ext uri="{FF2B5EF4-FFF2-40B4-BE49-F238E27FC236}">
                  <a16:creationId xmlns:a16="http://schemas.microsoft.com/office/drawing/2014/main" id="{1ECDF463-0F51-4AC8-B9B1-BCDDF1E544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4770" y="3699450"/>
              <a:ext cx="539149" cy="505187"/>
            </a:xfrm>
            <a:custGeom>
              <a:avLst/>
              <a:gdLst>
                <a:gd name="T0" fmla="*/ 24 w 351"/>
                <a:gd name="T1" fmla="*/ 190 h 329"/>
                <a:gd name="T2" fmla="*/ 80 w 351"/>
                <a:gd name="T3" fmla="*/ 134 h 329"/>
                <a:gd name="T4" fmla="*/ 136 w 351"/>
                <a:gd name="T5" fmla="*/ 190 h 329"/>
                <a:gd name="T6" fmla="*/ 80 w 351"/>
                <a:gd name="T7" fmla="*/ 246 h 329"/>
                <a:gd name="T8" fmla="*/ 24 w 351"/>
                <a:gd name="T9" fmla="*/ 190 h 329"/>
                <a:gd name="T10" fmla="*/ 163 w 351"/>
                <a:gd name="T11" fmla="*/ 328 h 329"/>
                <a:gd name="T12" fmla="*/ 81 w 351"/>
                <a:gd name="T13" fmla="*/ 246 h 329"/>
                <a:gd name="T14" fmla="*/ 0 w 351"/>
                <a:gd name="T15" fmla="*/ 328 h 329"/>
                <a:gd name="T16" fmla="*/ 217 w 351"/>
                <a:gd name="T17" fmla="*/ 112 h 329"/>
                <a:gd name="T18" fmla="*/ 273 w 351"/>
                <a:gd name="T19" fmla="*/ 56 h 329"/>
                <a:gd name="T20" fmla="*/ 217 w 351"/>
                <a:gd name="T21" fmla="*/ 0 h 329"/>
                <a:gd name="T22" fmla="*/ 161 w 351"/>
                <a:gd name="T23" fmla="*/ 56 h 329"/>
                <a:gd name="T24" fmla="*/ 217 w 351"/>
                <a:gd name="T25" fmla="*/ 112 h 329"/>
                <a:gd name="T26" fmla="*/ 300 w 351"/>
                <a:gd name="T27" fmla="*/ 194 h 329"/>
                <a:gd name="T28" fmla="*/ 218 w 351"/>
                <a:gd name="T29" fmla="*/ 112 h 329"/>
                <a:gd name="T30" fmla="*/ 136 w 351"/>
                <a:gd name="T31" fmla="*/ 194 h 329"/>
                <a:gd name="T32" fmla="*/ 296 w 351"/>
                <a:gd name="T33" fmla="*/ 329 h 329"/>
                <a:gd name="T34" fmla="*/ 351 w 351"/>
                <a:gd name="T35" fmla="*/ 273 h 329"/>
                <a:gd name="T36" fmla="*/ 296 w 351"/>
                <a:gd name="T37" fmla="*/ 218 h 329"/>
                <a:gd name="T38" fmla="*/ 351 w 351"/>
                <a:gd name="T39" fmla="*/ 273 h 329"/>
                <a:gd name="T40" fmla="*/ 249 w 351"/>
                <a:gd name="T41" fmla="*/ 27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1" h="329">
                  <a:moveTo>
                    <a:pt x="24" y="190"/>
                  </a:moveTo>
                  <a:cubicBezTo>
                    <a:pt x="24" y="159"/>
                    <a:pt x="49" y="134"/>
                    <a:pt x="80" y="134"/>
                  </a:cubicBezTo>
                  <a:cubicBezTo>
                    <a:pt x="111" y="134"/>
                    <a:pt x="136" y="159"/>
                    <a:pt x="136" y="190"/>
                  </a:cubicBezTo>
                  <a:cubicBezTo>
                    <a:pt x="136" y="221"/>
                    <a:pt x="111" y="246"/>
                    <a:pt x="80" y="246"/>
                  </a:cubicBezTo>
                  <a:cubicBezTo>
                    <a:pt x="49" y="246"/>
                    <a:pt x="24" y="221"/>
                    <a:pt x="24" y="190"/>
                  </a:cubicBezTo>
                  <a:close/>
                  <a:moveTo>
                    <a:pt x="163" y="328"/>
                  </a:moveTo>
                  <a:cubicBezTo>
                    <a:pt x="163" y="283"/>
                    <a:pt x="127" y="246"/>
                    <a:pt x="81" y="246"/>
                  </a:cubicBezTo>
                  <a:cubicBezTo>
                    <a:pt x="36" y="246"/>
                    <a:pt x="0" y="283"/>
                    <a:pt x="0" y="328"/>
                  </a:cubicBezTo>
                  <a:moveTo>
                    <a:pt x="217" y="112"/>
                  </a:moveTo>
                  <a:cubicBezTo>
                    <a:pt x="248" y="112"/>
                    <a:pt x="273" y="87"/>
                    <a:pt x="273" y="56"/>
                  </a:cubicBezTo>
                  <a:cubicBezTo>
                    <a:pt x="273" y="25"/>
                    <a:pt x="248" y="0"/>
                    <a:pt x="217" y="0"/>
                  </a:cubicBezTo>
                  <a:cubicBezTo>
                    <a:pt x="186" y="0"/>
                    <a:pt x="161" y="25"/>
                    <a:pt x="161" y="56"/>
                  </a:cubicBezTo>
                  <a:cubicBezTo>
                    <a:pt x="161" y="87"/>
                    <a:pt x="186" y="112"/>
                    <a:pt x="217" y="112"/>
                  </a:cubicBezTo>
                  <a:close/>
                  <a:moveTo>
                    <a:pt x="300" y="194"/>
                  </a:moveTo>
                  <a:cubicBezTo>
                    <a:pt x="300" y="149"/>
                    <a:pt x="263" y="112"/>
                    <a:pt x="218" y="112"/>
                  </a:cubicBezTo>
                  <a:cubicBezTo>
                    <a:pt x="173" y="112"/>
                    <a:pt x="136" y="149"/>
                    <a:pt x="136" y="194"/>
                  </a:cubicBezTo>
                  <a:moveTo>
                    <a:pt x="296" y="329"/>
                  </a:moveTo>
                  <a:cubicBezTo>
                    <a:pt x="351" y="273"/>
                    <a:pt x="351" y="273"/>
                    <a:pt x="351" y="273"/>
                  </a:cubicBezTo>
                  <a:cubicBezTo>
                    <a:pt x="296" y="218"/>
                    <a:pt x="296" y="218"/>
                    <a:pt x="296" y="218"/>
                  </a:cubicBezTo>
                  <a:moveTo>
                    <a:pt x="351" y="273"/>
                  </a:moveTo>
                  <a:cubicBezTo>
                    <a:pt x="249" y="273"/>
                    <a:pt x="249" y="273"/>
                    <a:pt x="249" y="273"/>
                  </a:cubicBezTo>
                </a:path>
              </a:pathLst>
            </a:custGeom>
            <a:no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E5D0FD5-2BE5-41CC-9A73-96952C0252A9}"/>
              </a:ext>
            </a:extLst>
          </p:cNvPr>
          <p:cNvGrpSpPr/>
          <p:nvPr/>
        </p:nvGrpSpPr>
        <p:grpSpPr>
          <a:xfrm>
            <a:off x="6132032" y="2424692"/>
            <a:ext cx="806631" cy="1109379"/>
            <a:chOff x="3391736" y="2490693"/>
            <a:chExt cx="806631" cy="110937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61918F7-0D81-4829-8C34-2CB780603398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4D56FDF-2DE3-4B7F-929C-64C38D4BF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2927" y="2925816"/>
              <a:ext cx="0" cy="491376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51D3200-5556-4126-BE5F-40F01F079BDB}"/>
                </a:ext>
              </a:extLst>
            </p:cNvPr>
            <p:cNvSpPr txBox="1"/>
            <p:nvPr/>
          </p:nvSpPr>
          <p:spPr>
            <a:xfrm>
              <a:off x="3391736" y="2490693"/>
              <a:ext cx="806631" cy="5032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Manage 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Identities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75A122F-4B64-4B00-A58C-CD3BB57A7C56}"/>
              </a:ext>
            </a:extLst>
          </p:cNvPr>
          <p:cNvGrpSpPr/>
          <p:nvPr/>
        </p:nvGrpSpPr>
        <p:grpSpPr>
          <a:xfrm>
            <a:off x="9024718" y="6034000"/>
            <a:ext cx="2980944" cy="498085"/>
            <a:chOff x="324701" y="6151756"/>
            <a:chExt cx="2980944" cy="49808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CF2B2E8-D376-40E2-853D-396C6840B5C8}"/>
                </a:ext>
              </a:extLst>
            </p:cNvPr>
            <p:cNvSpPr/>
            <p:nvPr/>
          </p:nvSpPr>
          <p:spPr bwMode="auto">
            <a:xfrm>
              <a:off x="324701" y="6151756"/>
              <a:ext cx="2980944" cy="49808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822960" tIns="91440" rIns="182880" bIns="9144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lnSpc>
                  <a:spcPct val="97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+mj-lt"/>
                </a:rPr>
                <a:t>Transition Exam Available:</a:t>
              </a:r>
            </a:p>
            <a:p>
              <a:pPr defTabSz="932472" fontAlgn="base">
                <a:lnSpc>
                  <a:spcPct val="97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+mj-lt"/>
                </a:rPr>
                <a:t>70-533 – take AZ-102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1DD779A-88C9-4966-BDE4-A954F7002AAB}"/>
                </a:ext>
              </a:extLst>
            </p:cNvPr>
            <p:cNvGrpSpPr/>
            <p:nvPr/>
          </p:nvGrpSpPr>
          <p:grpSpPr>
            <a:xfrm>
              <a:off x="513941" y="6214857"/>
              <a:ext cx="477345" cy="398781"/>
              <a:chOff x="481153" y="6191294"/>
              <a:chExt cx="477345" cy="398781"/>
            </a:xfrm>
          </p:grpSpPr>
          <p:sp>
            <p:nvSpPr>
              <p:cNvPr id="90" name="arrow">
                <a:extLst>
                  <a:ext uri="{FF2B5EF4-FFF2-40B4-BE49-F238E27FC236}">
                    <a16:creationId xmlns:a16="http://schemas.microsoft.com/office/drawing/2014/main" id="{5E216D00-99F8-4D06-B789-2DC7BF257B4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45818" y="6269982"/>
                <a:ext cx="312680" cy="288529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5875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2FAF38A-D891-4796-A440-BF8606E12A3E}"/>
                  </a:ext>
                </a:extLst>
              </p:cNvPr>
              <p:cNvSpPr/>
              <p:nvPr/>
            </p:nvSpPr>
            <p:spPr bwMode="auto">
              <a:xfrm rot="1012191">
                <a:off x="636379" y="6248699"/>
                <a:ext cx="127506" cy="3413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960" tIns="91440" rIns="182880" bIns="9144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32472" fontAlgn="base">
                  <a:lnSpc>
                    <a:spcPct val="97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100000">
                        <a:srgbClr val="FFFFFF"/>
                      </a:gs>
                      <a:gs pos="0">
                        <a:srgbClr val="FFFFFF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sp>
            <p:nvSpPr>
              <p:cNvPr id="104" name="pencil">
                <a:extLst>
                  <a:ext uri="{FF2B5EF4-FFF2-40B4-BE49-F238E27FC236}">
                    <a16:creationId xmlns:a16="http://schemas.microsoft.com/office/drawing/2014/main" id="{7645AE94-2878-4926-A0DC-E63261886DA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20019126">
                <a:off x="481153" y="6191294"/>
                <a:ext cx="365760" cy="365760"/>
              </a:xfrm>
              <a:custGeom>
                <a:avLst/>
                <a:gdLst>
                  <a:gd name="T0" fmla="*/ 94 w 334"/>
                  <a:gd name="T1" fmla="*/ 310 h 335"/>
                  <a:gd name="T2" fmla="*/ 0 w 334"/>
                  <a:gd name="T3" fmla="*/ 335 h 335"/>
                  <a:gd name="T4" fmla="*/ 24 w 334"/>
                  <a:gd name="T5" fmla="*/ 243 h 335"/>
                  <a:gd name="T6" fmla="*/ 249 w 334"/>
                  <a:gd name="T7" fmla="*/ 18 h 335"/>
                  <a:gd name="T8" fmla="*/ 316 w 334"/>
                  <a:gd name="T9" fmla="*/ 18 h 335"/>
                  <a:gd name="T10" fmla="*/ 316 w 334"/>
                  <a:gd name="T11" fmla="*/ 85 h 335"/>
                  <a:gd name="T12" fmla="*/ 94 w 334"/>
                  <a:gd name="T13" fmla="*/ 310 h 335"/>
                  <a:gd name="T14" fmla="*/ 232 w 334"/>
                  <a:gd name="T15" fmla="*/ 35 h 335"/>
                  <a:gd name="T16" fmla="*/ 300 w 334"/>
                  <a:gd name="T17" fmla="*/ 102 h 335"/>
                  <a:gd name="T18" fmla="*/ 94 w 334"/>
                  <a:gd name="T19" fmla="*/ 310 h 335"/>
                  <a:gd name="T20" fmla="*/ 74 w 334"/>
                  <a:gd name="T21" fmla="*/ 260 h 335"/>
                  <a:gd name="T22" fmla="*/ 24 w 334"/>
                  <a:gd name="T23" fmla="*/ 243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4" h="335">
                    <a:moveTo>
                      <a:pt x="94" y="310"/>
                    </a:moveTo>
                    <a:cubicBezTo>
                      <a:pt x="0" y="335"/>
                      <a:pt x="0" y="335"/>
                      <a:pt x="0" y="335"/>
                    </a:cubicBezTo>
                    <a:cubicBezTo>
                      <a:pt x="24" y="243"/>
                      <a:pt x="24" y="243"/>
                      <a:pt x="24" y="243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68" y="0"/>
                      <a:pt x="298" y="0"/>
                      <a:pt x="316" y="18"/>
                    </a:cubicBezTo>
                    <a:cubicBezTo>
                      <a:pt x="334" y="36"/>
                      <a:pt x="334" y="66"/>
                      <a:pt x="316" y="85"/>
                    </a:cubicBezTo>
                    <a:lnTo>
                      <a:pt x="94" y="310"/>
                    </a:lnTo>
                    <a:close/>
                    <a:moveTo>
                      <a:pt x="232" y="35"/>
                    </a:moveTo>
                    <a:cubicBezTo>
                      <a:pt x="300" y="102"/>
                      <a:pt x="300" y="102"/>
                      <a:pt x="300" y="102"/>
                    </a:cubicBezTo>
                    <a:moveTo>
                      <a:pt x="94" y="310"/>
                    </a:moveTo>
                    <a:cubicBezTo>
                      <a:pt x="94" y="310"/>
                      <a:pt x="98" y="287"/>
                      <a:pt x="74" y="260"/>
                    </a:cubicBezTo>
                    <a:cubicBezTo>
                      <a:pt x="50" y="233"/>
                      <a:pt x="24" y="243"/>
                      <a:pt x="24" y="243"/>
                    </a:cubicBezTo>
                  </a:path>
                </a:pathLst>
              </a:custGeom>
              <a:noFill/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031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6505-A87D-45FA-8822-AA9E3A223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59" y="335067"/>
            <a:ext cx="10819784" cy="1143000"/>
          </a:xfrm>
        </p:spPr>
        <p:txBody>
          <a:bodyPr/>
          <a:lstStyle/>
          <a:p>
            <a:r>
              <a:rPr lang="en-US"/>
              <a:t>Learning path for Azure Developer role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0E905-738C-4672-AB0A-72294F57B485}"/>
              </a:ext>
            </a:extLst>
          </p:cNvPr>
          <p:cNvGrpSpPr/>
          <p:nvPr/>
        </p:nvGrpSpPr>
        <p:grpSpPr>
          <a:xfrm>
            <a:off x="905829" y="3443020"/>
            <a:ext cx="7748361" cy="982760"/>
            <a:chOff x="2164355" y="3617753"/>
            <a:chExt cx="8296564" cy="56241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069CFF-1464-4C5A-9148-79547F48EE93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164355" y="3890783"/>
              <a:ext cx="910611" cy="2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33065-036E-4D12-BC99-56490D9FCED0}"/>
                </a:ext>
              </a:extLst>
            </p:cNvPr>
            <p:cNvGrpSpPr/>
            <p:nvPr/>
          </p:nvGrpSpPr>
          <p:grpSpPr>
            <a:xfrm>
              <a:off x="3074953" y="3617753"/>
              <a:ext cx="6303722" cy="562410"/>
              <a:chOff x="3196333" y="3202901"/>
              <a:chExt cx="6303722" cy="1527670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FAE2C72-B3B1-43C0-864D-6AAEF1462D74}"/>
                  </a:ext>
                </a:extLst>
              </p:cNvPr>
              <p:cNvSpPr/>
              <p:nvPr/>
            </p:nvSpPr>
            <p:spPr bwMode="auto">
              <a:xfrm flipV="1">
                <a:off x="3196345" y="3945195"/>
                <a:ext cx="3231186" cy="785059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5121528"/>
                  <a:gd name="connsiteY0" fmla="*/ 1038444 h 1038444"/>
                  <a:gd name="connsiteX1" fmla="*/ 1235531 w 5121528"/>
                  <a:gd name="connsiteY1" fmla="*/ 5799 h 1038444"/>
                  <a:gd name="connsiteX2" fmla="*/ 5121528 w 5121528"/>
                  <a:gd name="connsiteY2" fmla="*/ 0 h 1038444"/>
                  <a:gd name="connsiteX0" fmla="*/ 0 w 6788057"/>
                  <a:gd name="connsiteY0" fmla="*/ 1038444 h 1038444"/>
                  <a:gd name="connsiteX1" fmla="*/ 1235531 w 6788057"/>
                  <a:gd name="connsiteY1" fmla="*/ 5799 h 1038444"/>
                  <a:gd name="connsiteX2" fmla="*/ 6788057 w 6788057"/>
                  <a:gd name="connsiteY2" fmla="*/ 0 h 1038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88057" h="1038444">
                    <a:moveTo>
                      <a:pt x="0" y="1038444"/>
                    </a:moveTo>
                    <a:cubicBezTo>
                      <a:pt x="150086" y="951574"/>
                      <a:pt x="1051186" y="123512"/>
                      <a:pt x="1235531" y="5799"/>
                    </a:cubicBezTo>
                    <a:cubicBezTo>
                      <a:pt x="1292009" y="-4536"/>
                      <a:pt x="6702093" y="8566"/>
                      <a:pt x="6788057" y="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FDFD636-F801-428A-A526-88CDD303D2E8}"/>
                  </a:ext>
                </a:extLst>
              </p:cNvPr>
              <p:cNvSpPr/>
              <p:nvPr/>
            </p:nvSpPr>
            <p:spPr bwMode="auto">
              <a:xfrm>
                <a:off x="3196333" y="3202901"/>
                <a:ext cx="3222514" cy="742291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5097594"/>
                  <a:gd name="connsiteY0" fmla="*/ 1038444 h 1038444"/>
                  <a:gd name="connsiteX1" fmla="*/ 1235531 w 5097594"/>
                  <a:gd name="connsiteY1" fmla="*/ 5799 h 1038444"/>
                  <a:gd name="connsiteX2" fmla="*/ 5097594 w 5097594"/>
                  <a:gd name="connsiteY2" fmla="*/ 0 h 1038444"/>
                  <a:gd name="connsiteX0" fmla="*/ 0 w 5110064"/>
                  <a:gd name="connsiteY0" fmla="*/ 1035928 h 1035928"/>
                  <a:gd name="connsiteX1" fmla="*/ 1235531 w 5110064"/>
                  <a:gd name="connsiteY1" fmla="*/ 3283 h 1035928"/>
                  <a:gd name="connsiteX2" fmla="*/ 5110064 w 5110064"/>
                  <a:gd name="connsiteY2" fmla="*/ 2540 h 1035928"/>
                  <a:gd name="connsiteX0" fmla="*/ 0 w 5114222"/>
                  <a:gd name="connsiteY0" fmla="*/ 1038444 h 1038444"/>
                  <a:gd name="connsiteX1" fmla="*/ 1235531 w 5114222"/>
                  <a:gd name="connsiteY1" fmla="*/ 5799 h 1038444"/>
                  <a:gd name="connsiteX2" fmla="*/ 5114222 w 5114222"/>
                  <a:gd name="connsiteY2" fmla="*/ 0 h 1038444"/>
                  <a:gd name="connsiteX0" fmla="*/ 0 w 5118380"/>
                  <a:gd name="connsiteY0" fmla="*/ 1035928 h 1035928"/>
                  <a:gd name="connsiteX1" fmla="*/ 1235531 w 5118380"/>
                  <a:gd name="connsiteY1" fmla="*/ 3283 h 1035928"/>
                  <a:gd name="connsiteX2" fmla="*/ 5118380 w 5118380"/>
                  <a:gd name="connsiteY2" fmla="*/ 2540 h 1035928"/>
                  <a:gd name="connsiteX0" fmla="*/ 0 w 5118380"/>
                  <a:gd name="connsiteY0" fmla="*/ 1038444 h 1038444"/>
                  <a:gd name="connsiteX1" fmla="*/ 1235531 w 5118380"/>
                  <a:gd name="connsiteY1" fmla="*/ 5799 h 1038444"/>
                  <a:gd name="connsiteX2" fmla="*/ 5118380 w 5118380"/>
                  <a:gd name="connsiteY2" fmla="*/ 0 h 1038444"/>
                  <a:gd name="connsiteX0" fmla="*/ 0 w 5114222"/>
                  <a:gd name="connsiteY0" fmla="*/ 1035928 h 1035928"/>
                  <a:gd name="connsiteX1" fmla="*/ 1235531 w 5114222"/>
                  <a:gd name="connsiteY1" fmla="*/ 3283 h 1035928"/>
                  <a:gd name="connsiteX2" fmla="*/ 5114222 w 5114222"/>
                  <a:gd name="connsiteY2" fmla="*/ 2540 h 1035928"/>
                  <a:gd name="connsiteX0" fmla="*/ 0 w 5114222"/>
                  <a:gd name="connsiteY0" fmla="*/ 1035928 h 1035928"/>
                  <a:gd name="connsiteX1" fmla="*/ 1235531 w 5114222"/>
                  <a:gd name="connsiteY1" fmla="*/ 3283 h 1035928"/>
                  <a:gd name="connsiteX2" fmla="*/ 5114222 w 5114222"/>
                  <a:gd name="connsiteY2" fmla="*/ 2540 h 1035928"/>
                  <a:gd name="connsiteX0" fmla="*/ 0 w 5114222"/>
                  <a:gd name="connsiteY0" fmla="*/ 1036701 h 1036701"/>
                  <a:gd name="connsiteX1" fmla="*/ 1235531 w 5114222"/>
                  <a:gd name="connsiteY1" fmla="*/ 4056 h 1036701"/>
                  <a:gd name="connsiteX2" fmla="*/ 5114222 w 5114222"/>
                  <a:gd name="connsiteY2" fmla="*/ 3313 h 1036701"/>
                  <a:gd name="connsiteX0" fmla="*/ 0 w 5114222"/>
                  <a:gd name="connsiteY0" fmla="*/ 1036701 h 1036701"/>
                  <a:gd name="connsiteX1" fmla="*/ 1235531 w 5114222"/>
                  <a:gd name="connsiteY1" fmla="*/ 4056 h 1036701"/>
                  <a:gd name="connsiteX2" fmla="*/ 5114222 w 5114222"/>
                  <a:gd name="connsiteY2" fmla="*/ 3313 h 1036701"/>
                  <a:gd name="connsiteX0" fmla="*/ 0 w 6770328"/>
                  <a:gd name="connsiteY0" fmla="*/ 1035788 h 1035788"/>
                  <a:gd name="connsiteX1" fmla="*/ 1235531 w 6770328"/>
                  <a:gd name="connsiteY1" fmla="*/ 3143 h 1035788"/>
                  <a:gd name="connsiteX2" fmla="*/ 6770328 w 6770328"/>
                  <a:gd name="connsiteY2" fmla="*/ 8060 h 1035788"/>
                  <a:gd name="connsiteX0" fmla="*/ 0 w 6770328"/>
                  <a:gd name="connsiteY0" fmla="*/ 1037712 h 1037712"/>
                  <a:gd name="connsiteX1" fmla="*/ 1235531 w 6770328"/>
                  <a:gd name="connsiteY1" fmla="*/ 5067 h 1037712"/>
                  <a:gd name="connsiteX2" fmla="*/ 6770328 w 6770328"/>
                  <a:gd name="connsiteY2" fmla="*/ 9984 h 1037712"/>
                  <a:gd name="connsiteX0" fmla="*/ 0 w 6760181"/>
                  <a:gd name="connsiteY0" fmla="*/ 1039702 h 1039702"/>
                  <a:gd name="connsiteX1" fmla="*/ 1235531 w 6760181"/>
                  <a:gd name="connsiteY1" fmla="*/ 7057 h 1039702"/>
                  <a:gd name="connsiteX2" fmla="*/ 6760181 w 6760181"/>
                  <a:gd name="connsiteY2" fmla="*/ 6581 h 1039702"/>
                  <a:gd name="connsiteX0" fmla="*/ 0 w 6760181"/>
                  <a:gd name="connsiteY0" fmla="*/ 1039702 h 1039702"/>
                  <a:gd name="connsiteX1" fmla="*/ 1235531 w 6760181"/>
                  <a:gd name="connsiteY1" fmla="*/ 7057 h 1039702"/>
                  <a:gd name="connsiteX2" fmla="*/ 6760181 w 6760181"/>
                  <a:gd name="connsiteY2" fmla="*/ 6580 h 1039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0181" h="1039702">
                    <a:moveTo>
                      <a:pt x="0" y="1039702"/>
                    </a:moveTo>
                    <a:cubicBezTo>
                      <a:pt x="150086" y="952832"/>
                      <a:pt x="1051186" y="124770"/>
                      <a:pt x="1235531" y="7057"/>
                    </a:cubicBezTo>
                    <a:cubicBezTo>
                      <a:pt x="1292009" y="-3278"/>
                      <a:pt x="6640447" y="-1234"/>
                      <a:pt x="6760181" y="658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9D40987-82B6-4E83-9F00-3678D8E0ED73}"/>
                  </a:ext>
                </a:extLst>
              </p:cNvPr>
              <p:cNvSpPr/>
              <p:nvPr/>
            </p:nvSpPr>
            <p:spPr bwMode="auto">
              <a:xfrm flipH="1" flipV="1">
                <a:off x="6419969" y="3945194"/>
                <a:ext cx="3080083" cy="785377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6418137"/>
                  <a:gd name="connsiteY0" fmla="*/ 1046281 h 1046281"/>
                  <a:gd name="connsiteX1" fmla="*/ 1235531 w 6418137"/>
                  <a:gd name="connsiteY1" fmla="*/ 13636 h 1046281"/>
                  <a:gd name="connsiteX2" fmla="*/ 6418137 w 6418137"/>
                  <a:gd name="connsiteY2" fmla="*/ 0 h 1046281"/>
                  <a:gd name="connsiteX0" fmla="*/ 0 w 6465883"/>
                  <a:gd name="connsiteY0" fmla="*/ 1046281 h 1046281"/>
                  <a:gd name="connsiteX1" fmla="*/ 1235531 w 6465883"/>
                  <a:gd name="connsiteY1" fmla="*/ 13636 h 1046281"/>
                  <a:gd name="connsiteX2" fmla="*/ 6465883 w 6465883"/>
                  <a:gd name="connsiteY2" fmla="*/ 0 h 1046281"/>
                  <a:gd name="connsiteX0" fmla="*/ 0 w 6474876"/>
                  <a:gd name="connsiteY0" fmla="*/ 1035603 h 1035603"/>
                  <a:gd name="connsiteX1" fmla="*/ 1235531 w 6474876"/>
                  <a:gd name="connsiteY1" fmla="*/ 2958 h 1035603"/>
                  <a:gd name="connsiteX2" fmla="*/ 6474876 w 6474876"/>
                  <a:gd name="connsiteY2" fmla="*/ 4817 h 1035603"/>
                  <a:gd name="connsiteX0" fmla="*/ 0 w 6474876"/>
                  <a:gd name="connsiteY0" fmla="*/ 1037151 h 1037151"/>
                  <a:gd name="connsiteX1" fmla="*/ 1235531 w 6474876"/>
                  <a:gd name="connsiteY1" fmla="*/ 4506 h 1037151"/>
                  <a:gd name="connsiteX2" fmla="*/ 6474876 w 6474876"/>
                  <a:gd name="connsiteY2" fmla="*/ 6365 h 1037151"/>
                  <a:gd name="connsiteX0" fmla="*/ 0 w 6452396"/>
                  <a:gd name="connsiteY0" fmla="*/ 1038863 h 1038863"/>
                  <a:gd name="connsiteX1" fmla="*/ 1235531 w 6452396"/>
                  <a:gd name="connsiteY1" fmla="*/ 6218 h 1038863"/>
                  <a:gd name="connsiteX2" fmla="*/ 6452396 w 6452396"/>
                  <a:gd name="connsiteY2" fmla="*/ 2911 h 103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52396" h="1038863">
                    <a:moveTo>
                      <a:pt x="0" y="1038863"/>
                    </a:moveTo>
                    <a:cubicBezTo>
                      <a:pt x="150086" y="951993"/>
                      <a:pt x="1051186" y="123931"/>
                      <a:pt x="1235531" y="6218"/>
                    </a:cubicBezTo>
                    <a:cubicBezTo>
                      <a:pt x="1292009" y="-4117"/>
                      <a:pt x="6352944" y="1148"/>
                      <a:pt x="6452396" y="2911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70F4F71-FCF3-4FF3-95AF-81F666CAC6A3}"/>
                  </a:ext>
                </a:extLst>
              </p:cNvPr>
              <p:cNvSpPr/>
              <p:nvPr/>
            </p:nvSpPr>
            <p:spPr bwMode="auto">
              <a:xfrm flipH="1">
                <a:off x="6411993" y="3204270"/>
                <a:ext cx="3088062" cy="740923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6434717"/>
                  <a:gd name="connsiteY0" fmla="*/ 1038444 h 1038444"/>
                  <a:gd name="connsiteX1" fmla="*/ 1235531 w 6434717"/>
                  <a:gd name="connsiteY1" fmla="*/ 5799 h 1038444"/>
                  <a:gd name="connsiteX2" fmla="*/ 6434717 w 6434717"/>
                  <a:gd name="connsiteY2" fmla="*/ 0 h 1038444"/>
                  <a:gd name="connsiteX0" fmla="*/ 0 w 6434717"/>
                  <a:gd name="connsiteY0" fmla="*/ 1040412 h 1040412"/>
                  <a:gd name="connsiteX1" fmla="*/ 1235531 w 6434717"/>
                  <a:gd name="connsiteY1" fmla="*/ 7767 h 1040412"/>
                  <a:gd name="connsiteX2" fmla="*/ 6434717 w 6434717"/>
                  <a:gd name="connsiteY2" fmla="*/ 1968 h 1040412"/>
                  <a:gd name="connsiteX0" fmla="*/ 0 w 6430332"/>
                  <a:gd name="connsiteY0" fmla="*/ 1040412 h 1040412"/>
                  <a:gd name="connsiteX1" fmla="*/ 1235531 w 6430332"/>
                  <a:gd name="connsiteY1" fmla="*/ 7767 h 1040412"/>
                  <a:gd name="connsiteX2" fmla="*/ 6430332 w 6430332"/>
                  <a:gd name="connsiteY2" fmla="*/ 1968 h 1040412"/>
                  <a:gd name="connsiteX0" fmla="*/ 0 w 6456640"/>
                  <a:gd name="connsiteY0" fmla="*/ 1037964 h 1037964"/>
                  <a:gd name="connsiteX1" fmla="*/ 1235531 w 6456640"/>
                  <a:gd name="connsiteY1" fmla="*/ 5319 h 1037964"/>
                  <a:gd name="connsiteX2" fmla="*/ 6456640 w 6456640"/>
                  <a:gd name="connsiteY2" fmla="*/ 4854 h 1037964"/>
                  <a:gd name="connsiteX0" fmla="*/ 0 w 6478563"/>
                  <a:gd name="connsiteY0" fmla="*/ 1040412 h 1040412"/>
                  <a:gd name="connsiteX1" fmla="*/ 1235531 w 6478563"/>
                  <a:gd name="connsiteY1" fmla="*/ 7767 h 1040412"/>
                  <a:gd name="connsiteX2" fmla="*/ 6478563 w 6478563"/>
                  <a:gd name="connsiteY2" fmla="*/ 1968 h 1040412"/>
                  <a:gd name="connsiteX0" fmla="*/ 0 w 6465409"/>
                  <a:gd name="connsiteY0" fmla="*/ 1040412 h 1040412"/>
                  <a:gd name="connsiteX1" fmla="*/ 1235531 w 6465409"/>
                  <a:gd name="connsiteY1" fmla="*/ 7767 h 1040412"/>
                  <a:gd name="connsiteX2" fmla="*/ 6465409 w 6465409"/>
                  <a:gd name="connsiteY2" fmla="*/ 1968 h 1040412"/>
                  <a:gd name="connsiteX0" fmla="*/ 0 w 6465409"/>
                  <a:gd name="connsiteY0" fmla="*/ 1040412 h 1040412"/>
                  <a:gd name="connsiteX1" fmla="*/ 1235531 w 6465409"/>
                  <a:gd name="connsiteY1" fmla="*/ 7767 h 1040412"/>
                  <a:gd name="connsiteX2" fmla="*/ 6465409 w 6465409"/>
                  <a:gd name="connsiteY2" fmla="*/ 1968 h 1040412"/>
                  <a:gd name="connsiteX0" fmla="*/ 0 w 6456638"/>
                  <a:gd name="connsiteY0" fmla="*/ 1035800 h 1035800"/>
                  <a:gd name="connsiteX1" fmla="*/ 1235531 w 6456638"/>
                  <a:gd name="connsiteY1" fmla="*/ 3155 h 1035800"/>
                  <a:gd name="connsiteX2" fmla="*/ 6456638 w 6456638"/>
                  <a:gd name="connsiteY2" fmla="*/ 13360 h 1035800"/>
                  <a:gd name="connsiteX0" fmla="*/ 0 w 6464950"/>
                  <a:gd name="connsiteY0" fmla="*/ 1037781 h 1037781"/>
                  <a:gd name="connsiteX1" fmla="*/ 1235531 w 6464950"/>
                  <a:gd name="connsiteY1" fmla="*/ 5136 h 1037781"/>
                  <a:gd name="connsiteX2" fmla="*/ 6464950 w 6464950"/>
                  <a:gd name="connsiteY2" fmla="*/ 5230 h 1037781"/>
                  <a:gd name="connsiteX0" fmla="*/ 0 w 6464950"/>
                  <a:gd name="connsiteY0" fmla="*/ 1037781 h 1037781"/>
                  <a:gd name="connsiteX1" fmla="*/ 1235531 w 6464950"/>
                  <a:gd name="connsiteY1" fmla="*/ 5136 h 1037781"/>
                  <a:gd name="connsiteX2" fmla="*/ 6464950 w 6464950"/>
                  <a:gd name="connsiteY2" fmla="*/ 5230 h 1037781"/>
                  <a:gd name="connsiteX0" fmla="*/ 0 w 6469106"/>
                  <a:gd name="connsiteY0" fmla="*/ 1037781 h 1037781"/>
                  <a:gd name="connsiteX1" fmla="*/ 1235531 w 6469106"/>
                  <a:gd name="connsiteY1" fmla="*/ 5136 h 1037781"/>
                  <a:gd name="connsiteX2" fmla="*/ 6469106 w 6469106"/>
                  <a:gd name="connsiteY2" fmla="*/ 5230 h 103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69106" h="1037781">
                    <a:moveTo>
                      <a:pt x="0" y="1037781"/>
                    </a:moveTo>
                    <a:cubicBezTo>
                      <a:pt x="150086" y="950911"/>
                      <a:pt x="1051186" y="122849"/>
                      <a:pt x="1235531" y="5136"/>
                    </a:cubicBezTo>
                    <a:cubicBezTo>
                      <a:pt x="1292009" y="-5199"/>
                      <a:pt x="6396406" y="2859"/>
                      <a:pt x="6469106" y="523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68A8771-329F-402B-8784-6E5967F9820C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9378675" y="3890784"/>
              <a:ext cx="1082244" cy="24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F79C945E-1638-4DA9-BA23-2C35E3B85807}"/>
              </a:ext>
            </a:extLst>
          </p:cNvPr>
          <p:cNvSpPr txBox="1">
            <a:spLocks/>
          </p:cNvSpPr>
          <p:nvPr/>
        </p:nvSpPr>
        <p:spPr>
          <a:xfrm>
            <a:off x="2532780" y="1324096"/>
            <a:ext cx="389771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Courses Prep for Certification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CE56ADD-4F15-4602-8649-3171B0C56071}"/>
              </a:ext>
            </a:extLst>
          </p:cNvPr>
          <p:cNvSpPr txBox="1">
            <a:spLocks/>
          </p:cNvSpPr>
          <p:nvPr/>
        </p:nvSpPr>
        <p:spPr>
          <a:xfrm>
            <a:off x="8896845" y="1324096"/>
            <a:ext cx="222920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Certification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B91E2F8-07DB-4DEE-9EBE-F303B46009FE}"/>
              </a:ext>
            </a:extLst>
          </p:cNvPr>
          <p:cNvSpPr txBox="1">
            <a:spLocks/>
          </p:cNvSpPr>
          <p:nvPr/>
        </p:nvSpPr>
        <p:spPr>
          <a:xfrm>
            <a:off x="6748974" y="1328237"/>
            <a:ext cx="222920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Exam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7893DF-44B5-476E-873C-150251BE6FE0}"/>
              </a:ext>
            </a:extLst>
          </p:cNvPr>
          <p:cNvGrpSpPr/>
          <p:nvPr/>
        </p:nvGrpSpPr>
        <p:grpSpPr>
          <a:xfrm>
            <a:off x="1889754" y="4324932"/>
            <a:ext cx="1311576" cy="1106875"/>
            <a:chOff x="2612980" y="3845604"/>
            <a:chExt cx="1311576" cy="11068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60E6680-C432-4030-A2CA-E7642F25A3DC}"/>
                </a:ext>
              </a:extLst>
            </p:cNvPr>
            <p:cNvGrpSpPr/>
            <p:nvPr/>
          </p:nvGrpSpPr>
          <p:grpSpPr>
            <a:xfrm flipV="1">
              <a:off x="3199149" y="3845604"/>
              <a:ext cx="182880" cy="674256"/>
              <a:chOff x="3175206" y="5139461"/>
              <a:chExt cx="182880" cy="67425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302274D-1BA2-41AF-822F-2A841D615F0B}"/>
                  </a:ext>
                </a:extLst>
              </p:cNvPr>
              <p:cNvSpPr/>
              <p:nvPr/>
            </p:nvSpPr>
            <p:spPr bwMode="auto">
              <a:xfrm>
                <a:off x="3175206" y="5630837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8CEEF43-E4A6-4314-B001-0C71D9A210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66646" y="5139461"/>
                <a:ext cx="0" cy="4913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B18558-9ACB-4739-AF45-5FCA8FD0EEFE}"/>
                </a:ext>
              </a:extLst>
            </p:cNvPr>
            <p:cNvSpPr txBox="1"/>
            <p:nvPr/>
          </p:nvSpPr>
          <p:spPr>
            <a:xfrm>
              <a:off x="2612980" y="4463114"/>
              <a:ext cx="1311576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Cloud integration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solutions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4FEF364-FBA0-48D2-BC54-A5FD27E2579A}"/>
              </a:ext>
            </a:extLst>
          </p:cNvPr>
          <p:cNvGrpSpPr/>
          <p:nvPr/>
        </p:nvGrpSpPr>
        <p:grpSpPr>
          <a:xfrm>
            <a:off x="2472483" y="4324932"/>
            <a:ext cx="1832553" cy="1662250"/>
            <a:chOff x="3512080" y="4210463"/>
            <a:chExt cx="1832553" cy="166225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87F2AD0-0EF3-4D41-BFED-D33436F2891F}"/>
                </a:ext>
              </a:extLst>
            </p:cNvPr>
            <p:cNvGrpSpPr/>
            <p:nvPr/>
          </p:nvGrpSpPr>
          <p:grpSpPr>
            <a:xfrm flipV="1">
              <a:off x="4336915" y="4210463"/>
              <a:ext cx="182880" cy="1172885"/>
              <a:chOff x="4336915" y="4335060"/>
              <a:chExt cx="182880" cy="117288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B409CAE-2F20-46A8-B55E-CF0ABEB39913}"/>
                  </a:ext>
                </a:extLst>
              </p:cNvPr>
              <p:cNvSpPr/>
              <p:nvPr/>
            </p:nvSpPr>
            <p:spPr bwMode="auto">
              <a:xfrm>
                <a:off x="4336915" y="532506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65529-3258-4515-88EE-572FD469975B}"/>
                  </a:ext>
                </a:extLst>
              </p:cNvPr>
              <p:cNvCxnSpPr>
                <a:cxnSpLocks/>
                <a:stCxn id="41" idx="0"/>
              </p:cNvCxnSpPr>
              <p:nvPr/>
            </p:nvCxnSpPr>
            <p:spPr>
              <a:xfrm flipH="1">
                <a:off x="4426233" y="4335060"/>
                <a:ext cx="2124" cy="990004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810A42-BE42-4BC3-B1B2-1970F6B53B58}"/>
                </a:ext>
              </a:extLst>
            </p:cNvPr>
            <p:cNvSpPr txBox="1"/>
            <p:nvPr/>
          </p:nvSpPr>
          <p:spPr>
            <a:xfrm>
              <a:off x="3512080" y="5383348"/>
              <a:ext cx="1832553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Cognitive Services,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Bot, and IoT solutions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E13431-DC0E-48A4-8035-C7F24773C210}"/>
              </a:ext>
            </a:extLst>
          </p:cNvPr>
          <p:cNvGrpSpPr/>
          <p:nvPr/>
        </p:nvGrpSpPr>
        <p:grpSpPr>
          <a:xfrm>
            <a:off x="3545365" y="4324932"/>
            <a:ext cx="1866216" cy="1107377"/>
            <a:chOff x="4771052" y="4210463"/>
            <a:chExt cx="1866216" cy="110737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6F71E3-5B2C-4E10-A934-B0095F60D698}"/>
                </a:ext>
              </a:extLst>
            </p:cNvPr>
            <p:cNvGrpSpPr/>
            <p:nvPr/>
          </p:nvGrpSpPr>
          <p:grpSpPr>
            <a:xfrm flipV="1">
              <a:off x="5612720" y="4210463"/>
              <a:ext cx="182880" cy="674256"/>
              <a:chOff x="5612720" y="4833689"/>
              <a:chExt cx="182880" cy="674256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645D31B-047B-42D0-BF4D-29D3A096FE27}"/>
                  </a:ext>
                </a:extLst>
              </p:cNvPr>
              <p:cNvSpPr/>
              <p:nvPr/>
            </p:nvSpPr>
            <p:spPr bwMode="auto">
              <a:xfrm>
                <a:off x="5612720" y="532506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1F72B11-08F8-4F43-A512-045E835D2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2038" y="4833689"/>
                <a:ext cx="0" cy="4913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980ABA-7861-4D0F-A394-B2C1B4E7CF6E}"/>
                </a:ext>
              </a:extLst>
            </p:cNvPr>
            <p:cNvSpPr txBox="1"/>
            <p:nvPr/>
          </p:nvSpPr>
          <p:spPr>
            <a:xfrm>
              <a:off x="4771052" y="4828475"/>
              <a:ext cx="1866216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Infrastructure as a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Service compute solutions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2901168-FDC2-4E02-9F87-49D670A3D532}"/>
              </a:ext>
            </a:extLst>
          </p:cNvPr>
          <p:cNvSpPr/>
          <p:nvPr/>
        </p:nvSpPr>
        <p:spPr>
          <a:xfrm>
            <a:off x="3445259" y="3646005"/>
            <a:ext cx="2669501" cy="553998"/>
          </a:xfrm>
          <a:prstGeom prst="rect">
            <a:avLst/>
          </a:prstGeom>
          <a:noFill/>
        </p:spPr>
        <p:txBody>
          <a:bodyPr wrap="square" lIns="91440" tIns="91440" rIns="91440" bIns="9144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Available as online courses and instructor-led trainin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1A20CCE-370F-45E5-B5F7-8BA4E60E7377}"/>
              </a:ext>
            </a:extLst>
          </p:cNvPr>
          <p:cNvGrpSpPr/>
          <p:nvPr/>
        </p:nvGrpSpPr>
        <p:grpSpPr>
          <a:xfrm>
            <a:off x="616046" y="3419939"/>
            <a:ext cx="1005840" cy="1005840"/>
            <a:chOff x="801424" y="3449123"/>
            <a:chExt cx="1005840" cy="1005840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1028153-7A70-4999-87AA-E2747BCC9713}"/>
                </a:ext>
              </a:extLst>
            </p:cNvPr>
            <p:cNvSpPr/>
            <p:nvPr/>
          </p:nvSpPr>
          <p:spPr bwMode="auto">
            <a:xfrm>
              <a:off x="801424" y="3449123"/>
              <a:ext cx="1005840" cy="1005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effectLst>
              <a:outerShdw blurRad="190500" dist="63500" dir="27000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274320" tIns="365760" rIns="274320" bIns="274320" rtlCol="0" anchor="ctr" anchorCtr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6" name="people_8">
              <a:extLst>
                <a:ext uri="{FF2B5EF4-FFF2-40B4-BE49-F238E27FC236}">
                  <a16:creationId xmlns:a16="http://schemas.microsoft.com/office/drawing/2014/main" id="{73B5A810-6AE9-44E4-A14D-0839410CA7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4770" y="3699450"/>
              <a:ext cx="539149" cy="505187"/>
            </a:xfrm>
            <a:custGeom>
              <a:avLst/>
              <a:gdLst>
                <a:gd name="T0" fmla="*/ 24 w 351"/>
                <a:gd name="T1" fmla="*/ 190 h 329"/>
                <a:gd name="T2" fmla="*/ 80 w 351"/>
                <a:gd name="T3" fmla="*/ 134 h 329"/>
                <a:gd name="T4" fmla="*/ 136 w 351"/>
                <a:gd name="T5" fmla="*/ 190 h 329"/>
                <a:gd name="T6" fmla="*/ 80 w 351"/>
                <a:gd name="T7" fmla="*/ 246 h 329"/>
                <a:gd name="T8" fmla="*/ 24 w 351"/>
                <a:gd name="T9" fmla="*/ 190 h 329"/>
                <a:gd name="T10" fmla="*/ 163 w 351"/>
                <a:gd name="T11" fmla="*/ 328 h 329"/>
                <a:gd name="T12" fmla="*/ 81 w 351"/>
                <a:gd name="T13" fmla="*/ 246 h 329"/>
                <a:gd name="T14" fmla="*/ 0 w 351"/>
                <a:gd name="T15" fmla="*/ 328 h 329"/>
                <a:gd name="T16" fmla="*/ 217 w 351"/>
                <a:gd name="T17" fmla="*/ 112 h 329"/>
                <a:gd name="T18" fmla="*/ 273 w 351"/>
                <a:gd name="T19" fmla="*/ 56 h 329"/>
                <a:gd name="T20" fmla="*/ 217 w 351"/>
                <a:gd name="T21" fmla="*/ 0 h 329"/>
                <a:gd name="T22" fmla="*/ 161 w 351"/>
                <a:gd name="T23" fmla="*/ 56 h 329"/>
                <a:gd name="T24" fmla="*/ 217 w 351"/>
                <a:gd name="T25" fmla="*/ 112 h 329"/>
                <a:gd name="T26" fmla="*/ 300 w 351"/>
                <a:gd name="T27" fmla="*/ 194 h 329"/>
                <a:gd name="T28" fmla="*/ 218 w 351"/>
                <a:gd name="T29" fmla="*/ 112 h 329"/>
                <a:gd name="T30" fmla="*/ 136 w 351"/>
                <a:gd name="T31" fmla="*/ 194 h 329"/>
                <a:gd name="T32" fmla="*/ 296 w 351"/>
                <a:gd name="T33" fmla="*/ 329 h 329"/>
                <a:gd name="T34" fmla="*/ 351 w 351"/>
                <a:gd name="T35" fmla="*/ 273 h 329"/>
                <a:gd name="T36" fmla="*/ 296 w 351"/>
                <a:gd name="T37" fmla="*/ 218 h 329"/>
                <a:gd name="T38" fmla="*/ 351 w 351"/>
                <a:gd name="T39" fmla="*/ 273 h 329"/>
                <a:gd name="T40" fmla="*/ 249 w 351"/>
                <a:gd name="T41" fmla="*/ 27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1" h="329">
                  <a:moveTo>
                    <a:pt x="24" y="190"/>
                  </a:moveTo>
                  <a:cubicBezTo>
                    <a:pt x="24" y="159"/>
                    <a:pt x="49" y="134"/>
                    <a:pt x="80" y="134"/>
                  </a:cubicBezTo>
                  <a:cubicBezTo>
                    <a:pt x="111" y="134"/>
                    <a:pt x="136" y="159"/>
                    <a:pt x="136" y="190"/>
                  </a:cubicBezTo>
                  <a:cubicBezTo>
                    <a:pt x="136" y="221"/>
                    <a:pt x="111" y="246"/>
                    <a:pt x="80" y="246"/>
                  </a:cubicBezTo>
                  <a:cubicBezTo>
                    <a:pt x="49" y="246"/>
                    <a:pt x="24" y="221"/>
                    <a:pt x="24" y="190"/>
                  </a:cubicBezTo>
                  <a:close/>
                  <a:moveTo>
                    <a:pt x="163" y="328"/>
                  </a:moveTo>
                  <a:cubicBezTo>
                    <a:pt x="163" y="283"/>
                    <a:pt x="127" y="246"/>
                    <a:pt x="81" y="246"/>
                  </a:cubicBezTo>
                  <a:cubicBezTo>
                    <a:pt x="36" y="246"/>
                    <a:pt x="0" y="283"/>
                    <a:pt x="0" y="328"/>
                  </a:cubicBezTo>
                  <a:moveTo>
                    <a:pt x="217" y="112"/>
                  </a:moveTo>
                  <a:cubicBezTo>
                    <a:pt x="248" y="112"/>
                    <a:pt x="273" y="87"/>
                    <a:pt x="273" y="56"/>
                  </a:cubicBezTo>
                  <a:cubicBezTo>
                    <a:pt x="273" y="25"/>
                    <a:pt x="248" y="0"/>
                    <a:pt x="217" y="0"/>
                  </a:cubicBezTo>
                  <a:cubicBezTo>
                    <a:pt x="186" y="0"/>
                    <a:pt x="161" y="25"/>
                    <a:pt x="161" y="56"/>
                  </a:cubicBezTo>
                  <a:cubicBezTo>
                    <a:pt x="161" y="87"/>
                    <a:pt x="186" y="112"/>
                    <a:pt x="217" y="112"/>
                  </a:cubicBezTo>
                  <a:close/>
                  <a:moveTo>
                    <a:pt x="300" y="194"/>
                  </a:moveTo>
                  <a:cubicBezTo>
                    <a:pt x="300" y="149"/>
                    <a:pt x="263" y="112"/>
                    <a:pt x="218" y="112"/>
                  </a:cubicBezTo>
                  <a:cubicBezTo>
                    <a:pt x="173" y="112"/>
                    <a:pt x="136" y="149"/>
                    <a:pt x="136" y="194"/>
                  </a:cubicBezTo>
                  <a:moveTo>
                    <a:pt x="296" y="329"/>
                  </a:moveTo>
                  <a:cubicBezTo>
                    <a:pt x="351" y="273"/>
                    <a:pt x="351" y="273"/>
                    <a:pt x="351" y="273"/>
                  </a:cubicBezTo>
                  <a:cubicBezTo>
                    <a:pt x="296" y="218"/>
                    <a:pt x="296" y="218"/>
                    <a:pt x="296" y="218"/>
                  </a:cubicBezTo>
                  <a:moveTo>
                    <a:pt x="351" y="273"/>
                  </a:moveTo>
                  <a:cubicBezTo>
                    <a:pt x="249" y="273"/>
                    <a:pt x="249" y="273"/>
                    <a:pt x="249" y="273"/>
                  </a:cubicBezTo>
                </a:path>
              </a:pathLst>
            </a:custGeom>
            <a:no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578DE1D-C187-4C5E-B961-35C8630DE8F8}"/>
              </a:ext>
            </a:extLst>
          </p:cNvPr>
          <p:cNvGrpSpPr/>
          <p:nvPr/>
        </p:nvGrpSpPr>
        <p:grpSpPr>
          <a:xfrm>
            <a:off x="2211155" y="2343352"/>
            <a:ext cx="668773" cy="1190719"/>
            <a:chOff x="3460663" y="2409353"/>
            <a:chExt cx="668773" cy="119071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B76C6AB-48C5-4289-8690-9EEB8AD9582B}"/>
                </a:ext>
              </a:extLst>
            </p:cNvPr>
            <p:cNvSpPr/>
            <p:nvPr/>
          </p:nvSpPr>
          <p:spPr bwMode="auto">
            <a:xfrm>
              <a:off x="3701487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35B0C7-C404-405F-A234-7E0CAD2DB8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2927" y="2925816"/>
              <a:ext cx="4244" cy="491376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DDEB619-4163-4D9D-9226-68730969DDFE}"/>
                </a:ext>
              </a:extLst>
            </p:cNvPr>
            <p:cNvSpPr txBox="1"/>
            <p:nvPr/>
          </p:nvSpPr>
          <p:spPr>
            <a:xfrm>
              <a:off x="3460663" y="2409353"/>
              <a:ext cx="668773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Cloud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storage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7905FE3-7FC4-4CCE-B720-2324FB796BBA}"/>
              </a:ext>
            </a:extLst>
          </p:cNvPr>
          <p:cNvGrpSpPr/>
          <p:nvPr/>
        </p:nvGrpSpPr>
        <p:grpSpPr>
          <a:xfrm>
            <a:off x="2482482" y="1867942"/>
            <a:ext cx="1518364" cy="1666129"/>
            <a:chOff x="3035867" y="1933943"/>
            <a:chExt cx="1518364" cy="1666129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F549E6C-83F7-497F-ABD6-051019EE8436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2078282-503E-487A-8E81-C31DFFCFB9F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 flipH="1">
              <a:off x="3792927" y="2423308"/>
              <a:ext cx="2122" cy="1009252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B7F56B-313B-4DF2-95EF-6D56290A5F48}"/>
                </a:ext>
              </a:extLst>
            </p:cNvPr>
            <p:cNvSpPr txBox="1"/>
            <p:nvPr/>
          </p:nvSpPr>
          <p:spPr>
            <a:xfrm>
              <a:off x="3035867" y="1933943"/>
              <a:ext cx="1518364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Platform as a Service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(PaaS) Solutions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2CEA35E-3276-44A3-9E83-7FCF13285381}"/>
              </a:ext>
            </a:extLst>
          </p:cNvPr>
          <p:cNvGrpSpPr/>
          <p:nvPr/>
        </p:nvGrpSpPr>
        <p:grpSpPr>
          <a:xfrm>
            <a:off x="3500626" y="2340187"/>
            <a:ext cx="1005403" cy="1193884"/>
            <a:chOff x="3292347" y="2406188"/>
            <a:chExt cx="1005403" cy="119388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5996605-66F4-4083-9BD9-0CDD1D6A973B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00A2E54-079B-40DA-9FAA-CAD6C1298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2927" y="2925816"/>
              <a:ext cx="4244" cy="491376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4E14E32-DA20-4929-9C23-6021F444ABB0}"/>
                </a:ext>
              </a:extLst>
            </p:cNvPr>
            <p:cNvSpPr txBox="1"/>
            <p:nvPr/>
          </p:nvSpPr>
          <p:spPr>
            <a:xfrm>
              <a:off x="3292347" y="2406188"/>
              <a:ext cx="1005403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Secure cloud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solutions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2B2A2A3-174F-4606-958C-F88496C99991}"/>
              </a:ext>
            </a:extLst>
          </p:cNvPr>
          <p:cNvGrpSpPr/>
          <p:nvPr/>
        </p:nvGrpSpPr>
        <p:grpSpPr>
          <a:xfrm>
            <a:off x="4309338" y="1865987"/>
            <a:ext cx="984564" cy="1668084"/>
            <a:chOff x="3302768" y="1931988"/>
            <a:chExt cx="984564" cy="166808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1C2956-EF8A-42BF-AB18-CC4A4BC8A456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EE5A88C-D4C3-475D-A7A5-A8F0BED69063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>
              <a:off x="3792928" y="2421353"/>
              <a:ext cx="2122" cy="1011207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F9BE2C-9DA0-4044-93E7-D25FA3B279B2}"/>
                </a:ext>
              </a:extLst>
            </p:cNvPr>
            <p:cNvSpPr txBox="1"/>
            <p:nvPr/>
          </p:nvSpPr>
          <p:spPr>
            <a:xfrm>
              <a:off x="3302768" y="1931988"/>
              <a:ext cx="984564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cloud model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9AD1319-B03F-44FE-8A41-FA89CA88E801}"/>
              </a:ext>
            </a:extLst>
          </p:cNvPr>
          <p:cNvGrpSpPr/>
          <p:nvPr/>
        </p:nvGrpSpPr>
        <p:grpSpPr>
          <a:xfrm>
            <a:off x="8740507" y="3567996"/>
            <a:ext cx="2836288" cy="701731"/>
            <a:chOff x="4064067" y="4576304"/>
            <a:chExt cx="2836288" cy="701731"/>
          </a:xfrm>
        </p:grpSpPr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573BB05-98C1-445A-8FA1-E44E86FE8A2C}"/>
                </a:ext>
              </a:extLst>
            </p:cNvPr>
            <p:cNvSpPr txBox="1">
              <a:spLocks/>
            </p:cNvSpPr>
            <p:nvPr/>
          </p:nvSpPr>
          <p:spPr>
            <a:xfrm>
              <a:off x="4064067" y="4576304"/>
              <a:ext cx="2836288" cy="701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190500" dist="63500" dir="27000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548640" tIns="182880" rIns="0" bIns="18288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Microsoft Certified:</a:t>
              </a:r>
              <a:br>
                <a:rPr kumimoji="0" lang="en-US" sz="12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2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Developer Associate</a:t>
              </a:r>
            </a:p>
          </p:txBody>
        </p:sp>
        <p:sp>
          <p:nvSpPr>
            <p:cNvPr id="93" name="binary">
              <a:extLst>
                <a:ext uri="{FF2B5EF4-FFF2-40B4-BE49-F238E27FC236}">
                  <a16:creationId xmlns:a16="http://schemas.microsoft.com/office/drawing/2014/main" id="{FFA141CC-4D45-46A7-8E2B-F6CADD1917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11317" y="4822443"/>
              <a:ext cx="264835" cy="228684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681568-15DF-41AF-B35E-B5383A4589A4}"/>
              </a:ext>
            </a:extLst>
          </p:cNvPr>
          <p:cNvGrpSpPr/>
          <p:nvPr/>
        </p:nvGrpSpPr>
        <p:grpSpPr>
          <a:xfrm>
            <a:off x="7169091" y="2516960"/>
            <a:ext cx="1680515" cy="1479124"/>
            <a:chOff x="7169091" y="2516960"/>
            <a:chExt cx="1680515" cy="147912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1D413-69CE-48A7-A8F2-A38DDDE56B2A}"/>
                </a:ext>
              </a:extLst>
            </p:cNvPr>
            <p:cNvSpPr txBox="1"/>
            <p:nvPr/>
          </p:nvSpPr>
          <p:spPr>
            <a:xfrm>
              <a:off x="7169091" y="2516960"/>
              <a:ext cx="1680515" cy="738760"/>
            </a:xfrm>
            <a:prstGeom prst="rect">
              <a:avLst/>
            </a:prstGeom>
            <a:solidFill>
              <a:schemeClr val="accent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defTabSz="932742">
                <a:lnSpc>
                  <a:spcPct val="90000"/>
                </a:lnSpc>
                <a:spcBef>
                  <a:spcPct val="0"/>
                </a:spcBef>
                <a:defRPr sz="1150" b="1">
                  <a:ln w="3175"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AZ-203: Developing Solutions for Microsoft Azure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6498F37-913A-4D9A-B773-93770DE61474}"/>
                </a:ext>
              </a:extLst>
            </p:cNvPr>
            <p:cNvSpPr/>
            <p:nvPr/>
          </p:nvSpPr>
          <p:spPr bwMode="auto">
            <a:xfrm>
              <a:off x="7553234" y="3813204"/>
              <a:ext cx="182880" cy="182880"/>
            </a:xfrm>
            <a:prstGeom prst="ellipse">
              <a:avLst/>
            </a:prstGeom>
            <a:solidFill>
              <a:schemeClr val="accent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7F4573-B0EE-41C2-B29B-F273A9023A39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7644674" y="3217411"/>
              <a:ext cx="0" cy="595793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5D64BCF-C0E2-4D70-94AB-38AEE64C1718}"/>
              </a:ext>
            </a:extLst>
          </p:cNvPr>
          <p:cNvGrpSpPr/>
          <p:nvPr/>
        </p:nvGrpSpPr>
        <p:grpSpPr>
          <a:xfrm>
            <a:off x="4594484" y="4324932"/>
            <a:ext cx="1904688" cy="1662249"/>
            <a:chOff x="4751817" y="4210463"/>
            <a:chExt cx="1904688" cy="166224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55D2070-B5D0-4DB5-BF6B-6C50BF5884C9}"/>
                </a:ext>
              </a:extLst>
            </p:cNvPr>
            <p:cNvGrpSpPr/>
            <p:nvPr/>
          </p:nvGrpSpPr>
          <p:grpSpPr>
            <a:xfrm flipV="1">
              <a:off x="5612720" y="4210463"/>
              <a:ext cx="182880" cy="1172884"/>
              <a:chOff x="5612720" y="4335061"/>
              <a:chExt cx="182880" cy="1172884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C79686A-D9D4-4744-8AA6-F64E5AB2C736}"/>
                  </a:ext>
                </a:extLst>
              </p:cNvPr>
              <p:cNvSpPr/>
              <p:nvPr/>
            </p:nvSpPr>
            <p:spPr bwMode="auto">
              <a:xfrm>
                <a:off x="5612720" y="532506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BEC5470-B6C0-4698-A96A-4661CA2AE10C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H="1">
                <a:off x="5702039" y="4335061"/>
                <a:ext cx="2122" cy="990004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EB51E2E-6C41-4D81-94D8-3A90CD975BB7}"/>
                </a:ext>
              </a:extLst>
            </p:cNvPr>
            <p:cNvSpPr txBox="1"/>
            <p:nvPr/>
          </p:nvSpPr>
          <p:spPr>
            <a:xfrm>
              <a:off x="4751817" y="5383347"/>
              <a:ext cx="1904688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Platform as a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Service compute solutions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3E68313-3740-42E9-907C-E8AF78607615}"/>
              </a:ext>
            </a:extLst>
          </p:cNvPr>
          <p:cNvGrpSpPr/>
          <p:nvPr/>
        </p:nvGrpSpPr>
        <p:grpSpPr>
          <a:xfrm>
            <a:off x="5993142" y="4324932"/>
            <a:ext cx="668773" cy="1107377"/>
            <a:chOff x="5367651" y="4210463"/>
            <a:chExt cx="668773" cy="110737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5E3C768-ED1E-4723-8D77-F78F692CCAB5}"/>
                </a:ext>
              </a:extLst>
            </p:cNvPr>
            <p:cNvGrpSpPr/>
            <p:nvPr/>
          </p:nvGrpSpPr>
          <p:grpSpPr>
            <a:xfrm flipV="1">
              <a:off x="5612720" y="4210463"/>
              <a:ext cx="182880" cy="674256"/>
              <a:chOff x="5612720" y="4833689"/>
              <a:chExt cx="182880" cy="674256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49C840D-2570-45C6-B90D-ABD19A5D3778}"/>
                  </a:ext>
                </a:extLst>
              </p:cNvPr>
              <p:cNvSpPr/>
              <p:nvPr/>
            </p:nvSpPr>
            <p:spPr bwMode="auto">
              <a:xfrm>
                <a:off x="5612720" y="532506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74B08FA-7446-4CDB-8171-C8467EED5A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2038" y="4833689"/>
                <a:ext cx="0" cy="4913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50ECBA4-6CAD-4712-A9B1-9ECF56C0991A}"/>
                </a:ext>
              </a:extLst>
            </p:cNvPr>
            <p:cNvSpPr txBox="1"/>
            <p:nvPr/>
          </p:nvSpPr>
          <p:spPr>
            <a:xfrm>
              <a:off x="5367651" y="4828475"/>
              <a:ext cx="668773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storage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6D846EE-199F-4E33-9C87-15584C538CA3}"/>
              </a:ext>
            </a:extLst>
          </p:cNvPr>
          <p:cNvGrpSpPr/>
          <p:nvPr/>
        </p:nvGrpSpPr>
        <p:grpSpPr>
          <a:xfrm>
            <a:off x="6721516" y="4324932"/>
            <a:ext cx="681597" cy="1662090"/>
            <a:chOff x="5363362" y="4210463"/>
            <a:chExt cx="681597" cy="166209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811CC6A-5179-4A4B-8816-B6F17FA02F3B}"/>
                </a:ext>
              </a:extLst>
            </p:cNvPr>
            <p:cNvGrpSpPr/>
            <p:nvPr/>
          </p:nvGrpSpPr>
          <p:grpSpPr>
            <a:xfrm flipV="1">
              <a:off x="5612720" y="4210463"/>
              <a:ext cx="182880" cy="1172725"/>
              <a:chOff x="5612720" y="4335220"/>
              <a:chExt cx="182880" cy="1172725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F587294-B07C-4B5D-8409-89DA7A3F5C29}"/>
                  </a:ext>
                </a:extLst>
              </p:cNvPr>
              <p:cNvSpPr/>
              <p:nvPr/>
            </p:nvSpPr>
            <p:spPr bwMode="auto">
              <a:xfrm>
                <a:off x="5612720" y="532506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endParaRP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A906171-DEA2-48E1-9E83-0B975351D8B4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H="1">
                <a:off x="5702039" y="4335220"/>
                <a:ext cx="2122" cy="989844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1FF88BA-8703-4EE6-A3DD-BED83975F82B}"/>
                </a:ext>
              </a:extLst>
            </p:cNvPr>
            <p:cNvSpPr txBox="1"/>
            <p:nvPr/>
          </p:nvSpPr>
          <p:spPr>
            <a:xfrm>
              <a:off x="5363362" y="5383188"/>
              <a:ext cx="681597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security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D3823EB-FF7F-4F65-A2AF-4CEA08C3DE55}"/>
              </a:ext>
            </a:extLst>
          </p:cNvPr>
          <p:cNvGrpSpPr/>
          <p:nvPr/>
        </p:nvGrpSpPr>
        <p:grpSpPr>
          <a:xfrm>
            <a:off x="4901202" y="2346869"/>
            <a:ext cx="1683474" cy="1187202"/>
            <a:chOff x="2953312" y="2412870"/>
            <a:chExt cx="1683474" cy="118720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B6E754C-448B-454C-95BB-3A10170AAE01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B7F811B-AF77-4976-802E-7793CFAF8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2927" y="2925816"/>
              <a:ext cx="4244" cy="491376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6250BA8-9B39-4908-B935-721A89186819}"/>
                </a:ext>
              </a:extLst>
            </p:cNvPr>
            <p:cNvSpPr txBox="1"/>
            <p:nvPr/>
          </p:nvSpPr>
          <p:spPr>
            <a:xfrm>
              <a:off x="2953312" y="2412870"/>
              <a:ext cx="1683474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Monitor, troubleshoot,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and optimize solutions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ACC4DAF-51E6-4656-851D-7F7764CC5EE3}"/>
              </a:ext>
            </a:extLst>
          </p:cNvPr>
          <p:cNvGrpSpPr/>
          <p:nvPr/>
        </p:nvGrpSpPr>
        <p:grpSpPr>
          <a:xfrm>
            <a:off x="5826686" y="1865986"/>
            <a:ext cx="1739579" cy="1668085"/>
            <a:chOff x="2925261" y="1931987"/>
            <a:chExt cx="1739579" cy="166808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CC94B24-A068-46D4-8F26-50AD3D3A41D2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2BF1E7C-F313-4AA0-B954-D273175F43D2}"/>
                </a:ext>
              </a:extLst>
            </p:cNvPr>
            <p:cNvCxnSpPr>
              <a:cxnSpLocks/>
              <a:stCxn id="105" idx="2"/>
            </p:cNvCxnSpPr>
            <p:nvPr/>
          </p:nvCxnSpPr>
          <p:spPr>
            <a:xfrm flipH="1">
              <a:off x="3792927" y="2421352"/>
              <a:ext cx="2124" cy="1011208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F37C572-0EC8-4322-860D-A94BEA6B19FD}"/>
                </a:ext>
              </a:extLst>
            </p:cNvPr>
            <p:cNvSpPr txBox="1"/>
            <p:nvPr/>
          </p:nvSpPr>
          <p:spPr>
            <a:xfrm>
              <a:off x="2925261" y="1931987"/>
              <a:ext cx="1739579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services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and third-party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7000">
        <p:fade/>
      </p:transition>
    </mc:Choice>
    <mc:Fallback xmlns="">
      <p:transition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F1FA-7D13-4730-8A7E-7C8A2051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0728234" cy="557076"/>
          </a:xfrm>
        </p:spPr>
        <p:txBody>
          <a:bodyPr/>
          <a:lstStyle/>
          <a:p>
            <a:r>
              <a:rPr lang="en-US" sz="3200" dirty="0"/>
              <a:t>Azure Solutions Architect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603369-2338-42F6-B2ED-6043D702BA74}"/>
              </a:ext>
            </a:extLst>
          </p:cNvPr>
          <p:cNvGrpSpPr/>
          <p:nvPr/>
        </p:nvGrpSpPr>
        <p:grpSpPr>
          <a:xfrm>
            <a:off x="905829" y="3443019"/>
            <a:ext cx="8713176" cy="1007719"/>
            <a:chOff x="2164355" y="3617753"/>
            <a:chExt cx="8296564" cy="56241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12EA82D-12FD-477F-8303-1268C212C3F1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164355" y="3890783"/>
              <a:ext cx="910611" cy="2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63EC45-E224-41F8-9443-5989B83EEE43}"/>
                </a:ext>
              </a:extLst>
            </p:cNvPr>
            <p:cNvGrpSpPr/>
            <p:nvPr/>
          </p:nvGrpSpPr>
          <p:grpSpPr>
            <a:xfrm>
              <a:off x="3074953" y="3617753"/>
              <a:ext cx="6303722" cy="562410"/>
              <a:chOff x="3196333" y="3202901"/>
              <a:chExt cx="6303722" cy="1527670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2445F6E-1C8D-4A09-8DED-500512F6625E}"/>
                  </a:ext>
                </a:extLst>
              </p:cNvPr>
              <p:cNvSpPr/>
              <p:nvPr/>
            </p:nvSpPr>
            <p:spPr bwMode="auto">
              <a:xfrm flipV="1">
                <a:off x="3196345" y="3945195"/>
                <a:ext cx="3231186" cy="785059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5121528"/>
                  <a:gd name="connsiteY0" fmla="*/ 1038444 h 1038444"/>
                  <a:gd name="connsiteX1" fmla="*/ 1235531 w 5121528"/>
                  <a:gd name="connsiteY1" fmla="*/ 5799 h 1038444"/>
                  <a:gd name="connsiteX2" fmla="*/ 5121528 w 5121528"/>
                  <a:gd name="connsiteY2" fmla="*/ 0 h 1038444"/>
                  <a:gd name="connsiteX0" fmla="*/ 0 w 6788057"/>
                  <a:gd name="connsiteY0" fmla="*/ 1038444 h 1038444"/>
                  <a:gd name="connsiteX1" fmla="*/ 1235531 w 6788057"/>
                  <a:gd name="connsiteY1" fmla="*/ 5799 h 1038444"/>
                  <a:gd name="connsiteX2" fmla="*/ 6788057 w 6788057"/>
                  <a:gd name="connsiteY2" fmla="*/ 0 h 1038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88057" h="1038444">
                    <a:moveTo>
                      <a:pt x="0" y="1038444"/>
                    </a:moveTo>
                    <a:cubicBezTo>
                      <a:pt x="150086" y="951574"/>
                      <a:pt x="1051186" y="123512"/>
                      <a:pt x="1235531" y="5799"/>
                    </a:cubicBezTo>
                    <a:cubicBezTo>
                      <a:pt x="1292009" y="-4536"/>
                      <a:pt x="6702093" y="8566"/>
                      <a:pt x="6788057" y="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5A9FB1D-98BE-4AB3-BC65-6B24D8148A10}"/>
                  </a:ext>
                </a:extLst>
              </p:cNvPr>
              <p:cNvSpPr/>
              <p:nvPr/>
            </p:nvSpPr>
            <p:spPr bwMode="auto">
              <a:xfrm>
                <a:off x="3196333" y="3202901"/>
                <a:ext cx="3222514" cy="742291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5097594"/>
                  <a:gd name="connsiteY0" fmla="*/ 1038444 h 1038444"/>
                  <a:gd name="connsiteX1" fmla="*/ 1235531 w 5097594"/>
                  <a:gd name="connsiteY1" fmla="*/ 5799 h 1038444"/>
                  <a:gd name="connsiteX2" fmla="*/ 5097594 w 5097594"/>
                  <a:gd name="connsiteY2" fmla="*/ 0 h 1038444"/>
                  <a:gd name="connsiteX0" fmla="*/ 0 w 5110064"/>
                  <a:gd name="connsiteY0" fmla="*/ 1035928 h 1035928"/>
                  <a:gd name="connsiteX1" fmla="*/ 1235531 w 5110064"/>
                  <a:gd name="connsiteY1" fmla="*/ 3283 h 1035928"/>
                  <a:gd name="connsiteX2" fmla="*/ 5110064 w 5110064"/>
                  <a:gd name="connsiteY2" fmla="*/ 2540 h 1035928"/>
                  <a:gd name="connsiteX0" fmla="*/ 0 w 5114222"/>
                  <a:gd name="connsiteY0" fmla="*/ 1038444 h 1038444"/>
                  <a:gd name="connsiteX1" fmla="*/ 1235531 w 5114222"/>
                  <a:gd name="connsiteY1" fmla="*/ 5799 h 1038444"/>
                  <a:gd name="connsiteX2" fmla="*/ 5114222 w 5114222"/>
                  <a:gd name="connsiteY2" fmla="*/ 0 h 1038444"/>
                  <a:gd name="connsiteX0" fmla="*/ 0 w 5118380"/>
                  <a:gd name="connsiteY0" fmla="*/ 1035928 h 1035928"/>
                  <a:gd name="connsiteX1" fmla="*/ 1235531 w 5118380"/>
                  <a:gd name="connsiteY1" fmla="*/ 3283 h 1035928"/>
                  <a:gd name="connsiteX2" fmla="*/ 5118380 w 5118380"/>
                  <a:gd name="connsiteY2" fmla="*/ 2540 h 1035928"/>
                  <a:gd name="connsiteX0" fmla="*/ 0 w 5118380"/>
                  <a:gd name="connsiteY0" fmla="*/ 1038444 h 1038444"/>
                  <a:gd name="connsiteX1" fmla="*/ 1235531 w 5118380"/>
                  <a:gd name="connsiteY1" fmla="*/ 5799 h 1038444"/>
                  <a:gd name="connsiteX2" fmla="*/ 5118380 w 5118380"/>
                  <a:gd name="connsiteY2" fmla="*/ 0 h 1038444"/>
                  <a:gd name="connsiteX0" fmla="*/ 0 w 5114222"/>
                  <a:gd name="connsiteY0" fmla="*/ 1035928 h 1035928"/>
                  <a:gd name="connsiteX1" fmla="*/ 1235531 w 5114222"/>
                  <a:gd name="connsiteY1" fmla="*/ 3283 h 1035928"/>
                  <a:gd name="connsiteX2" fmla="*/ 5114222 w 5114222"/>
                  <a:gd name="connsiteY2" fmla="*/ 2540 h 1035928"/>
                  <a:gd name="connsiteX0" fmla="*/ 0 w 5114222"/>
                  <a:gd name="connsiteY0" fmla="*/ 1035928 h 1035928"/>
                  <a:gd name="connsiteX1" fmla="*/ 1235531 w 5114222"/>
                  <a:gd name="connsiteY1" fmla="*/ 3283 h 1035928"/>
                  <a:gd name="connsiteX2" fmla="*/ 5114222 w 5114222"/>
                  <a:gd name="connsiteY2" fmla="*/ 2540 h 1035928"/>
                  <a:gd name="connsiteX0" fmla="*/ 0 w 5114222"/>
                  <a:gd name="connsiteY0" fmla="*/ 1036701 h 1036701"/>
                  <a:gd name="connsiteX1" fmla="*/ 1235531 w 5114222"/>
                  <a:gd name="connsiteY1" fmla="*/ 4056 h 1036701"/>
                  <a:gd name="connsiteX2" fmla="*/ 5114222 w 5114222"/>
                  <a:gd name="connsiteY2" fmla="*/ 3313 h 1036701"/>
                  <a:gd name="connsiteX0" fmla="*/ 0 w 5114222"/>
                  <a:gd name="connsiteY0" fmla="*/ 1036701 h 1036701"/>
                  <a:gd name="connsiteX1" fmla="*/ 1235531 w 5114222"/>
                  <a:gd name="connsiteY1" fmla="*/ 4056 h 1036701"/>
                  <a:gd name="connsiteX2" fmla="*/ 5114222 w 5114222"/>
                  <a:gd name="connsiteY2" fmla="*/ 3313 h 1036701"/>
                  <a:gd name="connsiteX0" fmla="*/ 0 w 6770328"/>
                  <a:gd name="connsiteY0" fmla="*/ 1035788 h 1035788"/>
                  <a:gd name="connsiteX1" fmla="*/ 1235531 w 6770328"/>
                  <a:gd name="connsiteY1" fmla="*/ 3143 h 1035788"/>
                  <a:gd name="connsiteX2" fmla="*/ 6770328 w 6770328"/>
                  <a:gd name="connsiteY2" fmla="*/ 8060 h 1035788"/>
                  <a:gd name="connsiteX0" fmla="*/ 0 w 6770328"/>
                  <a:gd name="connsiteY0" fmla="*/ 1037712 h 1037712"/>
                  <a:gd name="connsiteX1" fmla="*/ 1235531 w 6770328"/>
                  <a:gd name="connsiteY1" fmla="*/ 5067 h 1037712"/>
                  <a:gd name="connsiteX2" fmla="*/ 6770328 w 6770328"/>
                  <a:gd name="connsiteY2" fmla="*/ 9984 h 1037712"/>
                  <a:gd name="connsiteX0" fmla="*/ 0 w 6760181"/>
                  <a:gd name="connsiteY0" fmla="*/ 1039702 h 1039702"/>
                  <a:gd name="connsiteX1" fmla="*/ 1235531 w 6760181"/>
                  <a:gd name="connsiteY1" fmla="*/ 7057 h 1039702"/>
                  <a:gd name="connsiteX2" fmla="*/ 6760181 w 6760181"/>
                  <a:gd name="connsiteY2" fmla="*/ 6581 h 1039702"/>
                  <a:gd name="connsiteX0" fmla="*/ 0 w 6760181"/>
                  <a:gd name="connsiteY0" fmla="*/ 1039702 h 1039702"/>
                  <a:gd name="connsiteX1" fmla="*/ 1235531 w 6760181"/>
                  <a:gd name="connsiteY1" fmla="*/ 7057 h 1039702"/>
                  <a:gd name="connsiteX2" fmla="*/ 6760181 w 6760181"/>
                  <a:gd name="connsiteY2" fmla="*/ 6580 h 1039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0181" h="1039702">
                    <a:moveTo>
                      <a:pt x="0" y="1039702"/>
                    </a:moveTo>
                    <a:cubicBezTo>
                      <a:pt x="150086" y="952832"/>
                      <a:pt x="1051186" y="124770"/>
                      <a:pt x="1235531" y="7057"/>
                    </a:cubicBezTo>
                    <a:cubicBezTo>
                      <a:pt x="1292009" y="-3278"/>
                      <a:pt x="6640447" y="-1234"/>
                      <a:pt x="6760181" y="658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42E25D1-30A9-466D-8943-DAB5E0C706F5}"/>
                  </a:ext>
                </a:extLst>
              </p:cNvPr>
              <p:cNvSpPr/>
              <p:nvPr/>
            </p:nvSpPr>
            <p:spPr bwMode="auto">
              <a:xfrm flipH="1" flipV="1">
                <a:off x="6419969" y="3945194"/>
                <a:ext cx="3080083" cy="785377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6418137"/>
                  <a:gd name="connsiteY0" fmla="*/ 1046281 h 1046281"/>
                  <a:gd name="connsiteX1" fmla="*/ 1235531 w 6418137"/>
                  <a:gd name="connsiteY1" fmla="*/ 13636 h 1046281"/>
                  <a:gd name="connsiteX2" fmla="*/ 6418137 w 6418137"/>
                  <a:gd name="connsiteY2" fmla="*/ 0 h 1046281"/>
                  <a:gd name="connsiteX0" fmla="*/ 0 w 6465883"/>
                  <a:gd name="connsiteY0" fmla="*/ 1046281 h 1046281"/>
                  <a:gd name="connsiteX1" fmla="*/ 1235531 w 6465883"/>
                  <a:gd name="connsiteY1" fmla="*/ 13636 h 1046281"/>
                  <a:gd name="connsiteX2" fmla="*/ 6465883 w 6465883"/>
                  <a:gd name="connsiteY2" fmla="*/ 0 h 1046281"/>
                  <a:gd name="connsiteX0" fmla="*/ 0 w 6474876"/>
                  <a:gd name="connsiteY0" fmla="*/ 1035603 h 1035603"/>
                  <a:gd name="connsiteX1" fmla="*/ 1235531 w 6474876"/>
                  <a:gd name="connsiteY1" fmla="*/ 2958 h 1035603"/>
                  <a:gd name="connsiteX2" fmla="*/ 6474876 w 6474876"/>
                  <a:gd name="connsiteY2" fmla="*/ 4817 h 1035603"/>
                  <a:gd name="connsiteX0" fmla="*/ 0 w 6474876"/>
                  <a:gd name="connsiteY0" fmla="*/ 1037151 h 1037151"/>
                  <a:gd name="connsiteX1" fmla="*/ 1235531 w 6474876"/>
                  <a:gd name="connsiteY1" fmla="*/ 4506 h 1037151"/>
                  <a:gd name="connsiteX2" fmla="*/ 6474876 w 6474876"/>
                  <a:gd name="connsiteY2" fmla="*/ 6365 h 1037151"/>
                  <a:gd name="connsiteX0" fmla="*/ 0 w 6452396"/>
                  <a:gd name="connsiteY0" fmla="*/ 1038863 h 1038863"/>
                  <a:gd name="connsiteX1" fmla="*/ 1235531 w 6452396"/>
                  <a:gd name="connsiteY1" fmla="*/ 6218 h 1038863"/>
                  <a:gd name="connsiteX2" fmla="*/ 6452396 w 6452396"/>
                  <a:gd name="connsiteY2" fmla="*/ 2911 h 103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52396" h="1038863">
                    <a:moveTo>
                      <a:pt x="0" y="1038863"/>
                    </a:moveTo>
                    <a:cubicBezTo>
                      <a:pt x="150086" y="951993"/>
                      <a:pt x="1051186" y="123931"/>
                      <a:pt x="1235531" y="6218"/>
                    </a:cubicBezTo>
                    <a:cubicBezTo>
                      <a:pt x="1292009" y="-4117"/>
                      <a:pt x="6352944" y="1148"/>
                      <a:pt x="6452396" y="2911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2731C9E-4565-4237-B8B0-722E17C49A3C}"/>
                  </a:ext>
                </a:extLst>
              </p:cNvPr>
              <p:cNvSpPr/>
              <p:nvPr/>
            </p:nvSpPr>
            <p:spPr bwMode="auto">
              <a:xfrm flipH="1">
                <a:off x="6411993" y="3204270"/>
                <a:ext cx="3088062" cy="740923"/>
              </a:xfrm>
              <a:custGeom>
                <a:avLst/>
                <a:gdLst>
                  <a:gd name="connsiteX0" fmla="*/ 0 w 3897443"/>
                  <a:gd name="connsiteY0" fmla="*/ 1299261 h 1300354"/>
                  <a:gd name="connsiteX1" fmla="*/ 1768840 w 3897443"/>
                  <a:gd name="connsiteY1" fmla="*/ 1134369 h 1300354"/>
                  <a:gd name="connsiteX2" fmla="*/ 2983043 w 3897443"/>
                  <a:gd name="connsiteY2" fmla="*/ 264939 h 1300354"/>
                  <a:gd name="connsiteX3" fmla="*/ 3897443 w 3897443"/>
                  <a:gd name="connsiteY3" fmla="*/ 160008 h 1300354"/>
                  <a:gd name="connsiteX0" fmla="*/ 0 w 3897443"/>
                  <a:gd name="connsiteY0" fmla="*/ 1145491 h 1146584"/>
                  <a:gd name="connsiteX1" fmla="*/ 1768840 w 3897443"/>
                  <a:gd name="connsiteY1" fmla="*/ 980599 h 1146584"/>
                  <a:gd name="connsiteX2" fmla="*/ 2983043 w 3897443"/>
                  <a:gd name="connsiteY2" fmla="*/ 111169 h 1146584"/>
                  <a:gd name="connsiteX3" fmla="*/ 3897443 w 3897443"/>
                  <a:gd name="connsiteY3" fmla="*/ 6238 h 1146584"/>
                  <a:gd name="connsiteX0" fmla="*/ 0 w 3891223"/>
                  <a:gd name="connsiteY0" fmla="*/ 1170355 h 1171448"/>
                  <a:gd name="connsiteX1" fmla="*/ 1768840 w 3891223"/>
                  <a:gd name="connsiteY1" fmla="*/ 1005463 h 1171448"/>
                  <a:gd name="connsiteX2" fmla="*/ 2983043 w 3891223"/>
                  <a:gd name="connsiteY2" fmla="*/ 136033 h 1171448"/>
                  <a:gd name="connsiteX3" fmla="*/ 3891223 w 3891223"/>
                  <a:gd name="connsiteY3" fmla="*/ 0 h 1171448"/>
                  <a:gd name="connsiteX0" fmla="*/ 0 w 3891223"/>
                  <a:gd name="connsiteY0" fmla="*/ 1170355 h 1170484"/>
                  <a:gd name="connsiteX1" fmla="*/ 1768840 w 3891223"/>
                  <a:gd name="connsiteY1" fmla="*/ 1005463 h 1170484"/>
                  <a:gd name="connsiteX2" fmla="*/ 2983043 w 3891223"/>
                  <a:gd name="connsiteY2" fmla="*/ 136033 h 1170484"/>
                  <a:gd name="connsiteX3" fmla="*/ 3891223 w 3891223"/>
                  <a:gd name="connsiteY3" fmla="*/ 0 h 1170484"/>
                  <a:gd name="connsiteX0" fmla="*/ 0 w 3891223"/>
                  <a:gd name="connsiteY0" fmla="*/ 1172000 h 1175366"/>
                  <a:gd name="connsiteX1" fmla="*/ 1804876 w 3891223"/>
                  <a:gd name="connsiteY1" fmla="*/ 1100893 h 1175366"/>
                  <a:gd name="connsiteX2" fmla="*/ 2983043 w 3891223"/>
                  <a:gd name="connsiteY2" fmla="*/ 137678 h 1175366"/>
                  <a:gd name="connsiteX3" fmla="*/ 3891223 w 3891223"/>
                  <a:gd name="connsiteY3" fmla="*/ 1645 h 1175366"/>
                  <a:gd name="connsiteX0" fmla="*/ 0 w 3891223"/>
                  <a:gd name="connsiteY0" fmla="*/ 1172000 h 1172182"/>
                  <a:gd name="connsiteX1" fmla="*/ 1804876 w 3891223"/>
                  <a:gd name="connsiteY1" fmla="*/ 1100893 h 1172182"/>
                  <a:gd name="connsiteX2" fmla="*/ 2983043 w 3891223"/>
                  <a:gd name="connsiteY2" fmla="*/ 137678 h 1172182"/>
                  <a:gd name="connsiteX3" fmla="*/ 3891223 w 3891223"/>
                  <a:gd name="connsiteY3" fmla="*/ 1645 h 1172182"/>
                  <a:gd name="connsiteX0" fmla="*/ 0 w 3891223"/>
                  <a:gd name="connsiteY0" fmla="*/ 1173247 h 1173640"/>
                  <a:gd name="connsiteX1" fmla="*/ 1747512 w 3891223"/>
                  <a:gd name="connsiteY1" fmla="*/ 1133242 h 1173640"/>
                  <a:gd name="connsiteX2" fmla="*/ 2983043 w 3891223"/>
                  <a:gd name="connsiteY2" fmla="*/ 138925 h 1173640"/>
                  <a:gd name="connsiteX3" fmla="*/ 3891223 w 3891223"/>
                  <a:gd name="connsiteY3" fmla="*/ 2892 h 1173640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4315 h 1174315"/>
                  <a:gd name="connsiteX1" fmla="*/ 1747512 w 3891223"/>
                  <a:gd name="connsiteY1" fmla="*/ 1159191 h 1174315"/>
                  <a:gd name="connsiteX2" fmla="*/ 2983043 w 3891223"/>
                  <a:gd name="connsiteY2" fmla="*/ 139993 h 1174315"/>
                  <a:gd name="connsiteX3" fmla="*/ 3891223 w 3891223"/>
                  <a:gd name="connsiteY3" fmla="*/ 3960 h 1174315"/>
                  <a:gd name="connsiteX0" fmla="*/ 0 w 3891223"/>
                  <a:gd name="connsiteY0" fmla="*/ 1170355 h 1170355"/>
                  <a:gd name="connsiteX1" fmla="*/ 1747512 w 3891223"/>
                  <a:gd name="connsiteY1" fmla="*/ 1155231 h 1170355"/>
                  <a:gd name="connsiteX2" fmla="*/ 2983043 w 3891223"/>
                  <a:gd name="connsiteY2" fmla="*/ 136033 h 1170355"/>
                  <a:gd name="connsiteX3" fmla="*/ 3891223 w 3891223"/>
                  <a:gd name="connsiteY3" fmla="*/ 0 h 1170355"/>
                  <a:gd name="connsiteX0" fmla="*/ 0 w 3878475"/>
                  <a:gd name="connsiteY0" fmla="*/ 1118349 h 1118349"/>
                  <a:gd name="connsiteX1" fmla="*/ 1747512 w 3878475"/>
                  <a:gd name="connsiteY1" fmla="*/ 1103225 h 1118349"/>
                  <a:gd name="connsiteX2" fmla="*/ 2983043 w 3878475"/>
                  <a:gd name="connsiteY2" fmla="*/ 84027 h 1118349"/>
                  <a:gd name="connsiteX3" fmla="*/ 3878475 w 3878475"/>
                  <a:gd name="connsiteY3" fmla="*/ 3978 h 1118349"/>
                  <a:gd name="connsiteX0" fmla="*/ 0 w 3878475"/>
                  <a:gd name="connsiteY0" fmla="*/ 1114371 h 1114371"/>
                  <a:gd name="connsiteX1" fmla="*/ 1747512 w 3878475"/>
                  <a:gd name="connsiteY1" fmla="*/ 1099247 h 1114371"/>
                  <a:gd name="connsiteX2" fmla="*/ 2983043 w 3878475"/>
                  <a:gd name="connsiteY2" fmla="*/ 80049 h 1114371"/>
                  <a:gd name="connsiteX3" fmla="*/ 3878475 w 3878475"/>
                  <a:gd name="connsiteY3" fmla="*/ 0 h 1114371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55705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70829 h 1070829"/>
                  <a:gd name="connsiteX1" fmla="*/ 1747512 w 3878475"/>
                  <a:gd name="connsiteY1" fmla="*/ 1069152 h 1070829"/>
                  <a:gd name="connsiteX2" fmla="*/ 2983043 w 3878475"/>
                  <a:gd name="connsiteY2" fmla="*/ 36507 h 1070829"/>
                  <a:gd name="connsiteX3" fmla="*/ 3878475 w 3878475"/>
                  <a:gd name="connsiteY3" fmla="*/ 0 h 1070829"/>
                  <a:gd name="connsiteX0" fmla="*/ 0 w 3878475"/>
                  <a:gd name="connsiteY0" fmla="*/ 1047616 h 1047616"/>
                  <a:gd name="connsiteX1" fmla="*/ 1747512 w 3878475"/>
                  <a:gd name="connsiteY1" fmla="*/ 1045939 h 1047616"/>
                  <a:gd name="connsiteX2" fmla="*/ 2983043 w 3878475"/>
                  <a:gd name="connsiteY2" fmla="*/ 13294 h 1047616"/>
                  <a:gd name="connsiteX3" fmla="*/ 3878475 w 3878475"/>
                  <a:gd name="connsiteY3" fmla="*/ 7495 h 1047616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3878475"/>
                  <a:gd name="connsiteY0" fmla="*/ 1040121 h 1040121"/>
                  <a:gd name="connsiteX1" fmla="*/ 1747512 w 3878475"/>
                  <a:gd name="connsiteY1" fmla="*/ 1038444 h 1040121"/>
                  <a:gd name="connsiteX2" fmla="*/ 2983043 w 3878475"/>
                  <a:gd name="connsiteY2" fmla="*/ 5799 h 1040121"/>
                  <a:gd name="connsiteX3" fmla="*/ 3878475 w 3878475"/>
                  <a:gd name="connsiteY3" fmla="*/ 0 h 1040121"/>
                  <a:gd name="connsiteX0" fmla="*/ 0 w 2130963"/>
                  <a:gd name="connsiteY0" fmla="*/ 1038444 h 1038444"/>
                  <a:gd name="connsiteX1" fmla="*/ 1235531 w 2130963"/>
                  <a:gd name="connsiteY1" fmla="*/ 5799 h 1038444"/>
                  <a:gd name="connsiteX2" fmla="*/ 2130963 w 2130963"/>
                  <a:gd name="connsiteY2" fmla="*/ 0 h 1038444"/>
                  <a:gd name="connsiteX0" fmla="*/ 0 w 4897079"/>
                  <a:gd name="connsiteY0" fmla="*/ 1038444 h 1038444"/>
                  <a:gd name="connsiteX1" fmla="*/ 1235531 w 4897079"/>
                  <a:gd name="connsiteY1" fmla="*/ 5799 h 1038444"/>
                  <a:gd name="connsiteX2" fmla="*/ 4897079 w 4897079"/>
                  <a:gd name="connsiteY2" fmla="*/ 0 h 1038444"/>
                  <a:gd name="connsiteX0" fmla="*/ 0 w 6434717"/>
                  <a:gd name="connsiteY0" fmla="*/ 1038444 h 1038444"/>
                  <a:gd name="connsiteX1" fmla="*/ 1235531 w 6434717"/>
                  <a:gd name="connsiteY1" fmla="*/ 5799 h 1038444"/>
                  <a:gd name="connsiteX2" fmla="*/ 6434717 w 6434717"/>
                  <a:gd name="connsiteY2" fmla="*/ 0 h 1038444"/>
                  <a:gd name="connsiteX0" fmla="*/ 0 w 6434717"/>
                  <a:gd name="connsiteY0" fmla="*/ 1040412 h 1040412"/>
                  <a:gd name="connsiteX1" fmla="*/ 1235531 w 6434717"/>
                  <a:gd name="connsiteY1" fmla="*/ 7767 h 1040412"/>
                  <a:gd name="connsiteX2" fmla="*/ 6434717 w 6434717"/>
                  <a:gd name="connsiteY2" fmla="*/ 1968 h 1040412"/>
                  <a:gd name="connsiteX0" fmla="*/ 0 w 6430332"/>
                  <a:gd name="connsiteY0" fmla="*/ 1040412 h 1040412"/>
                  <a:gd name="connsiteX1" fmla="*/ 1235531 w 6430332"/>
                  <a:gd name="connsiteY1" fmla="*/ 7767 h 1040412"/>
                  <a:gd name="connsiteX2" fmla="*/ 6430332 w 6430332"/>
                  <a:gd name="connsiteY2" fmla="*/ 1968 h 1040412"/>
                  <a:gd name="connsiteX0" fmla="*/ 0 w 6456640"/>
                  <a:gd name="connsiteY0" fmla="*/ 1037964 h 1037964"/>
                  <a:gd name="connsiteX1" fmla="*/ 1235531 w 6456640"/>
                  <a:gd name="connsiteY1" fmla="*/ 5319 h 1037964"/>
                  <a:gd name="connsiteX2" fmla="*/ 6456640 w 6456640"/>
                  <a:gd name="connsiteY2" fmla="*/ 4854 h 1037964"/>
                  <a:gd name="connsiteX0" fmla="*/ 0 w 6478563"/>
                  <a:gd name="connsiteY0" fmla="*/ 1040412 h 1040412"/>
                  <a:gd name="connsiteX1" fmla="*/ 1235531 w 6478563"/>
                  <a:gd name="connsiteY1" fmla="*/ 7767 h 1040412"/>
                  <a:gd name="connsiteX2" fmla="*/ 6478563 w 6478563"/>
                  <a:gd name="connsiteY2" fmla="*/ 1968 h 1040412"/>
                  <a:gd name="connsiteX0" fmla="*/ 0 w 6465409"/>
                  <a:gd name="connsiteY0" fmla="*/ 1040412 h 1040412"/>
                  <a:gd name="connsiteX1" fmla="*/ 1235531 w 6465409"/>
                  <a:gd name="connsiteY1" fmla="*/ 7767 h 1040412"/>
                  <a:gd name="connsiteX2" fmla="*/ 6465409 w 6465409"/>
                  <a:gd name="connsiteY2" fmla="*/ 1968 h 1040412"/>
                  <a:gd name="connsiteX0" fmla="*/ 0 w 6465409"/>
                  <a:gd name="connsiteY0" fmla="*/ 1040412 h 1040412"/>
                  <a:gd name="connsiteX1" fmla="*/ 1235531 w 6465409"/>
                  <a:gd name="connsiteY1" fmla="*/ 7767 h 1040412"/>
                  <a:gd name="connsiteX2" fmla="*/ 6465409 w 6465409"/>
                  <a:gd name="connsiteY2" fmla="*/ 1968 h 1040412"/>
                  <a:gd name="connsiteX0" fmla="*/ 0 w 6456638"/>
                  <a:gd name="connsiteY0" fmla="*/ 1035800 h 1035800"/>
                  <a:gd name="connsiteX1" fmla="*/ 1235531 w 6456638"/>
                  <a:gd name="connsiteY1" fmla="*/ 3155 h 1035800"/>
                  <a:gd name="connsiteX2" fmla="*/ 6456638 w 6456638"/>
                  <a:gd name="connsiteY2" fmla="*/ 13360 h 1035800"/>
                  <a:gd name="connsiteX0" fmla="*/ 0 w 6464950"/>
                  <a:gd name="connsiteY0" fmla="*/ 1037781 h 1037781"/>
                  <a:gd name="connsiteX1" fmla="*/ 1235531 w 6464950"/>
                  <a:gd name="connsiteY1" fmla="*/ 5136 h 1037781"/>
                  <a:gd name="connsiteX2" fmla="*/ 6464950 w 6464950"/>
                  <a:gd name="connsiteY2" fmla="*/ 5230 h 1037781"/>
                  <a:gd name="connsiteX0" fmla="*/ 0 w 6464950"/>
                  <a:gd name="connsiteY0" fmla="*/ 1037781 h 1037781"/>
                  <a:gd name="connsiteX1" fmla="*/ 1235531 w 6464950"/>
                  <a:gd name="connsiteY1" fmla="*/ 5136 h 1037781"/>
                  <a:gd name="connsiteX2" fmla="*/ 6464950 w 6464950"/>
                  <a:gd name="connsiteY2" fmla="*/ 5230 h 1037781"/>
                  <a:gd name="connsiteX0" fmla="*/ 0 w 6469106"/>
                  <a:gd name="connsiteY0" fmla="*/ 1037781 h 1037781"/>
                  <a:gd name="connsiteX1" fmla="*/ 1235531 w 6469106"/>
                  <a:gd name="connsiteY1" fmla="*/ 5136 h 1037781"/>
                  <a:gd name="connsiteX2" fmla="*/ 6469106 w 6469106"/>
                  <a:gd name="connsiteY2" fmla="*/ 5230 h 103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69106" h="1037781">
                    <a:moveTo>
                      <a:pt x="0" y="1037781"/>
                    </a:moveTo>
                    <a:cubicBezTo>
                      <a:pt x="150086" y="950911"/>
                      <a:pt x="1051186" y="122849"/>
                      <a:pt x="1235531" y="5136"/>
                    </a:cubicBezTo>
                    <a:cubicBezTo>
                      <a:pt x="1292009" y="-5199"/>
                      <a:pt x="6396406" y="2859"/>
                      <a:pt x="6469106" y="523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 w="med" len="me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5D473C-81B9-497E-BD35-7C90000583C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9378675" y="3890784"/>
              <a:ext cx="1082244" cy="24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85B249-16F7-4A47-AEA2-A3E8718AE047}"/>
              </a:ext>
            </a:extLst>
          </p:cNvPr>
          <p:cNvGrpSpPr/>
          <p:nvPr/>
        </p:nvGrpSpPr>
        <p:grpSpPr>
          <a:xfrm>
            <a:off x="2002390" y="2424066"/>
            <a:ext cx="1056700" cy="1110005"/>
            <a:chOff x="3266699" y="2490067"/>
            <a:chExt cx="1056700" cy="111000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4C38BA-EF75-4B7E-8A10-AA635E07F05C}"/>
                </a:ext>
              </a:extLst>
            </p:cNvPr>
            <p:cNvSpPr/>
            <p:nvPr/>
          </p:nvSpPr>
          <p:spPr bwMode="auto">
            <a:xfrm>
              <a:off x="3701487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E4F7B89-866E-47D0-A0E9-A1DC294CD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2927" y="2925816"/>
              <a:ext cx="0" cy="491376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67CC1D-39B4-4583-87D7-B48787D45E6E}"/>
                </a:ext>
              </a:extLst>
            </p:cNvPr>
            <p:cNvSpPr txBox="1"/>
            <p:nvPr/>
          </p:nvSpPr>
          <p:spPr>
            <a:xfrm>
              <a:off x="3266699" y="2490067"/>
              <a:ext cx="1056700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Configure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Infrastructure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129A6A-C6B3-40F5-AA8C-859769A3AA1A}"/>
              </a:ext>
            </a:extLst>
          </p:cNvPr>
          <p:cNvGrpSpPr/>
          <p:nvPr/>
        </p:nvGrpSpPr>
        <p:grpSpPr>
          <a:xfrm>
            <a:off x="2867812" y="2142802"/>
            <a:ext cx="976549" cy="1391269"/>
            <a:chOff x="3309339" y="2208803"/>
            <a:chExt cx="976549" cy="139126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36599E-D835-45A2-B4DC-5410AA9BDC77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FA4EE3-AD19-4E33-96DD-66C9AE5C8876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3795049" y="2698168"/>
              <a:ext cx="2565" cy="719024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0AA4E4-D3A8-4DFC-9373-335EB5D4986D}"/>
                </a:ext>
              </a:extLst>
            </p:cNvPr>
            <p:cNvSpPr txBox="1"/>
            <p:nvPr/>
          </p:nvSpPr>
          <p:spPr>
            <a:xfrm>
              <a:off x="3309339" y="2208803"/>
              <a:ext cx="976549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Workloads 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and Security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0935C8-241D-4998-B82D-EF2B58086C01}"/>
              </a:ext>
            </a:extLst>
          </p:cNvPr>
          <p:cNvGrpSpPr/>
          <p:nvPr/>
        </p:nvGrpSpPr>
        <p:grpSpPr>
          <a:xfrm>
            <a:off x="3735234" y="2424692"/>
            <a:ext cx="931665" cy="1109379"/>
            <a:chOff x="3329218" y="2490693"/>
            <a:chExt cx="931665" cy="110937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951DF1-44AD-4881-A0AB-A0F160E546AA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443E92-8D2D-473C-A1B0-45F5C29D0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2927" y="2925816"/>
              <a:ext cx="0" cy="491376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F50E28-0A0F-4AE0-84B4-E3F9AEC80A3A}"/>
                </a:ext>
              </a:extLst>
            </p:cNvPr>
            <p:cNvSpPr txBox="1"/>
            <p:nvPr/>
          </p:nvSpPr>
          <p:spPr>
            <a:xfrm>
              <a:off x="3329218" y="2490693"/>
              <a:ext cx="931665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Technology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 Solutions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BBCE3D-31C0-43C2-94ED-338AD95B353C}"/>
              </a:ext>
            </a:extLst>
          </p:cNvPr>
          <p:cNvGrpSpPr/>
          <p:nvPr/>
        </p:nvGrpSpPr>
        <p:grpSpPr>
          <a:xfrm>
            <a:off x="4631773" y="2143126"/>
            <a:ext cx="639919" cy="1390945"/>
            <a:chOff x="3475091" y="2209127"/>
            <a:chExt cx="639919" cy="139094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C88193E-1F76-45B9-AB65-FCB8F88A05FE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3792927" y="2698492"/>
              <a:ext cx="2124" cy="76846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DC9C26-75B4-4699-AE63-071252DBF5E6}"/>
                </a:ext>
              </a:extLst>
            </p:cNvPr>
            <p:cNvSpPr txBox="1"/>
            <p:nvPr/>
          </p:nvSpPr>
          <p:spPr>
            <a:xfrm>
              <a:off x="3475091" y="2209127"/>
              <a:ext cx="639919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Deploy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Apps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2AECA00-B470-4759-9CD6-3BFE8D3CA810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DF2265-4A93-403E-B3D7-396DBFB820FB}"/>
              </a:ext>
            </a:extLst>
          </p:cNvPr>
          <p:cNvGrpSpPr/>
          <p:nvPr/>
        </p:nvGrpSpPr>
        <p:grpSpPr>
          <a:xfrm>
            <a:off x="6954454" y="2203717"/>
            <a:ext cx="1719072" cy="1326596"/>
            <a:chOff x="7690767" y="2164154"/>
            <a:chExt cx="1719072" cy="132659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51539F-CBD2-4400-8732-F3D96E7BF754}"/>
                </a:ext>
              </a:extLst>
            </p:cNvPr>
            <p:cNvSpPr/>
            <p:nvPr/>
          </p:nvSpPr>
          <p:spPr bwMode="auto">
            <a:xfrm>
              <a:off x="8460115" y="3307870"/>
              <a:ext cx="182880" cy="182880"/>
            </a:xfrm>
            <a:prstGeom prst="ellipse">
              <a:avLst/>
            </a:prstGeom>
            <a:solidFill>
              <a:schemeClr val="accent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8D6130-7A0A-43E9-BB36-5CC6CB8FED99}"/>
                </a:ext>
              </a:extLst>
            </p:cNvPr>
            <p:cNvCxnSpPr>
              <a:cxnSpLocks/>
              <a:stCxn id="30" idx="2"/>
              <a:endCxn id="28" idx="0"/>
            </p:cNvCxnSpPr>
            <p:nvPr/>
          </p:nvCxnSpPr>
          <p:spPr>
            <a:xfrm>
              <a:off x="8550303" y="2918976"/>
              <a:ext cx="1252" cy="388894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E5D724-9294-4B00-B09B-ABC766A89FEF}"/>
                </a:ext>
              </a:extLst>
            </p:cNvPr>
            <p:cNvSpPr txBox="1"/>
            <p:nvPr/>
          </p:nvSpPr>
          <p:spPr>
            <a:xfrm>
              <a:off x="7690767" y="2164154"/>
              <a:ext cx="1719072" cy="754822"/>
            </a:xfrm>
            <a:prstGeom prst="rect">
              <a:avLst/>
            </a:prstGeom>
            <a:solidFill>
              <a:schemeClr val="accent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defTabSz="932742">
                <a:lnSpc>
                  <a:spcPct val="90000"/>
                </a:lnSpc>
                <a:spcBef>
                  <a:spcPct val="0"/>
                </a:spcBef>
                <a:defRPr sz="1200" b="1">
                  <a:ln w="3175"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defRPr>
              </a:lvl1pPr>
            </a:lstStyle>
            <a:p>
              <a:r>
                <a:rPr lang="en-US" sz="1100"/>
                <a:t>AZ-300: Microsoft Azure Architect Technologies Exam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D6F7A6-367B-4178-B3A5-8ECA4ADA9A8A}"/>
              </a:ext>
            </a:extLst>
          </p:cNvPr>
          <p:cNvGrpSpPr/>
          <p:nvPr/>
        </p:nvGrpSpPr>
        <p:grpSpPr>
          <a:xfrm>
            <a:off x="2042465" y="4372687"/>
            <a:ext cx="976549" cy="1106875"/>
            <a:chOff x="2780492" y="3845604"/>
            <a:chExt cx="976549" cy="110687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87E4373-4D6A-4185-B5DF-651D4DB2402B}"/>
                </a:ext>
              </a:extLst>
            </p:cNvPr>
            <p:cNvGrpSpPr/>
            <p:nvPr/>
          </p:nvGrpSpPr>
          <p:grpSpPr>
            <a:xfrm flipV="1">
              <a:off x="3199149" y="3845604"/>
              <a:ext cx="182880" cy="674256"/>
              <a:chOff x="3175206" y="5139461"/>
              <a:chExt cx="182880" cy="67425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08C0F13-0393-44E4-87C0-CD9564AC413D}"/>
                  </a:ext>
                </a:extLst>
              </p:cNvPr>
              <p:cNvSpPr/>
              <p:nvPr/>
            </p:nvSpPr>
            <p:spPr bwMode="auto">
              <a:xfrm>
                <a:off x="3175206" y="5630837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defTabSz="932742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5F4D8EE-E351-4AB5-B62E-9FF7849035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66646" y="5139461"/>
                <a:ext cx="0" cy="4913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2C10A-06AC-4CC2-B38B-4BC621617C7A}"/>
                </a:ext>
              </a:extLst>
            </p:cNvPr>
            <p:cNvSpPr txBox="1"/>
            <p:nvPr/>
          </p:nvSpPr>
          <p:spPr>
            <a:xfrm>
              <a:off x="2780492" y="4463114"/>
              <a:ext cx="976549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Identity 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and Security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ECDF8A-730D-434B-A4C8-0EDCA0CFDF61}"/>
              </a:ext>
            </a:extLst>
          </p:cNvPr>
          <p:cNvGrpSpPr/>
          <p:nvPr/>
        </p:nvGrpSpPr>
        <p:grpSpPr>
          <a:xfrm>
            <a:off x="3017785" y="4372687"/>
            <a:ext cx="1313180" cy="1107377"/>
            <a:chOff x="3771766" y="4210463"/>
            <a:chExt cx="1313180" cy="110737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CD45AAB-5681-457D-A898-F69714C4FF24}"/>
                </a:ext>
              </a:extLst>
            </p:cNvPr>
            <p:cNvGrpSpPr/>
            <p:nvPr/>
          </p:nvGrpSpPr>
          <p:grpSpPr>
            <a:xfrm flipV="1">
              <a:off x="4336915" y="4210463"/>
              <a:ext cx="182880" cy="674256"/>
              <a:chOff x="4336915" y="4833689"/>
              <a:chExt cx="182880" cy="67425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0E07982-CBBF-49F4-9926-0DD7DCE930C1}"/>
                  </a:ext>
                </a:extLst>
              </p:cNvPr>
              <p:cNvSpPr/>
              <p:nvPr/>
            </p:nvSpPr>
            <p:spPr bwMode="auto">
              <a:xfrm>
                <a:off x="4336915" y="532506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defTabSz="932742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911E5A0-2386-4E71-B566-7AF49D20DC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233" y="4833689"/>
                <a:ext cx="0" cy="4913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7C4C60-3C9E-45E3-8C7C-017D5E4043A0}"/>
                </a:ext>
              </a:extLst>
            </p:cNvPr>
            <p:cNvSpPr txBox="1"/>
            <p:nvPr/>
          </p:nvSpPr>
          <p:spPr>
            <a:xfrm>
              <a:off x="3771766" y="4828475"/>
              <a:ext cx="1313180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Data 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Platform Solution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D8B360-49EB-4E46-AED1-F8C6CB22A907}"/>
              </a:ext>
            </a:extLst>
          </p:cNvPr>
          <p:cNvGrpSpPr/>
          <p:nvPr/>
        </p:nvGrpSpPr>
        <p:grpSpPr>
          <a:xfrm>
            <a:off x="4200060" y="4372687"/>
            <a:ext cx="1750800" cy="1107377"/>
            <a:chOff x="4828761" y="4210463"/>
            <a:chExt cx="1750800" cy="110737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3933EC3-3450-486A-8199-D6D0FD3441F7}"/>
                </a:ext>
              </a:extLst>
            </p:cNvPr>
            <p:cNvGrpSpPr/>
            <p:nvPr/>
          </p:nvGrpSpPr>
          <p:grpSpPr>
            <a:xfrm flipV="1">
              <a:off x="5612720" y="4210463"/>
              <a:ext cx="182880" cy="674256"/>
              <a:chOff x="5612720" y="4833689"/>
              <a:chExt cx="182880" cy="67425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CD5F335-DD26-4277-9CBE-14EB1E71B912}"/>
                  </a:ext>
                </a:extLst>
              </p:cNvPr>
              <p:cNvSpPr/>
              <p:nvPr/>
            </p:nvSpPr>
            <p:spPr bwMode="auto">
              <a:xfrm>
                <a:off x="5612720" y="532506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defTabSz="932742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F0BA4A-D83D-4E76-8BE7-B75D0E5E6F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2038" y="4833689"/>
                <a:ext cx="0" cy="4913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F58511-CABB-4A42-B9F3-2DAE9C1C03AF}"/>
                </a:ext>
              </a:extLst>
            </p:cNvPr>
            <p:cNvSpPr txBox="1"/>
            <p:nvPr/>
          </p:nvSpPr>
          <p:spPr>
            <a:xfrm>
              <a:off x="4828761" y="4828475"/>
              <a:ext cx="1750800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Deployment, Migration, 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and Integration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E63F0F-1308-4A3F-82D5-2E7461C18F84}"/>
              </a:ext>
            </a:extLst>
          </p:cNvPr>
          <p:cNvGrpSpPr/>
          <p:nvPr/>
        </p:nvGrpSpPr>
        <p:grpSpPr>
          <a:xfrm>
            <a:off x="5882083" y="4372687"/>
            <a:ext cx="1056700" cy="1107377"/>
            <a:chOff x="6224998" y="4210463"/>
            <a:chExt cx="1056700" cy="11073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BC8C003-66F8-44AC-AB9F-F6CA4A7CFFDB}"/>
                </a:ext>
              </a:extLst>
            </p:cNvPr>
            <p:cNvGrpSpPr/>
            <p:nvPr/>
          </p:nvGrpSpPr>
          <p:grpSpPr>
            <a:xfrm flipV="1">
              <a:off x="6661907" y="4210463"/>
              <a:ext cx="182880" cy="674256"/>
              <a:chOff x="6661907" y="4833689"/>
              <a:chExt cx="182880" cy="674256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4EE42B2-0AD1-4647-9A71-0907C8756426}"/>
                  </a:ext>
                </a:extLst>
              </p:cNvPr>
              <p:cNvSpPr/>
              <p:nvPr/>
            </p:nvSpPr>
            <p:spPr bwMode="auto">
              <a:xfrm>
                <a:off x="6661907" y="532506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defTabSz="932742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8900D31-FC8E-4835-B7D3-42D1B6D360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225" y="4833689"/>
                <a:ext cx="0" cy="4913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266400-05F1-421A-962D-C08125E6FDE7}"/>
                </a:ext>
              </a:extLst>
            </p:cNvPr>
            <p:cNvSpPr txBox="1"/>
            <p:nvPr/>
          </p:nvSpPr>
          <p:spPr>
            <a:xfrm>
              <a:off x="6224998" y="4828475"/>
              <a:ext cx="1056700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Infrastructure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Strategy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DF9488-136B-4784-9387-A110D58C4061}"/>
              </a:ext>
            </a:extLst>
          </p:cNvPr>
          <p:cNvGrpSpPr/>
          <p:nvPr/>
        </p:nvGrpSpPr>
        <p:grpSpPr>
          <a:xfrm>
            <a:off x="6954454" y="4356408"/>
            <a:ext cx="1719072" cy="1379786"/>
            <a:chOff x="7314034" y="4194184"/>
            <a:chExt cx="1719072" cy="137978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89BEE8-3CB4-4458-946D-7DB3BDFAA410}"/>
                </a:ext>
              </a:extLst>
            </p:cNvPr>
            <p:cNvGrpSpPr/>
            <p:nvPr/>
          </p:nvGrpSpPr>
          <p:grpSpPr>
            <a:xfrm flipV="1">
              <a:off x="8080733" y="4194184"/>
              <a:ext cx="182880" cy="624964"/>
              <a:chOff x="8080733" y="4862399"/>
              <a:chExt cx="182880" cy="624964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D195D6B-27B8-41FA-BEE0-639F35AC7517}"/>
                  </a:ext>
                </a:extLst>
              </p:cNvPr>
              <p:cNvSpPr/>
              <p:nvPr/>
            </p:nvSpPr>
            <p:spPr bwMode="auto">
              <a:xfrm>
                <a:off x="8080733" y="5304483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effectLst>
                <a:outerShdw blurRad="76200" dist="25400" dir="2700000" algn="ctr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365760" tIns="731520" rIns="0" bIns="731520" rtlCol="0" anchor="ctr" anchorCtr="0">
                <a:spAutoFit/>
              </a:bodyPr>
              <a:lstStyle/>
              <a:p>
                <a:pPr defTabSz="932742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B731BC9-A074-4BE8-878D-6087AC4FB966}"/>
                  </a:ext>
                </a:extLst>
              </p:cNvPr>
              <p:cNvCxnSpPr>
                <a:cxnSpLocks/>
                <a:stCxn id="53" idx="0"/>
                <a:endCxn id="54" idx="0"/>
              </p:cNvCxnSpPr>
              <p:nvPr/>
            </p:nvCxnSpPr>
            <p:spPr>
              <a:xfrm flipH="1">
                <a:off x="8172173" y="4862399"/>
                <a:ext cx="1397" cy="442084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279C041-C8DC-4B17-95E7-8DD477BC2B8D}"/>
                </a:ext>
              </a:extLst>
            </p:cNvPr>
            <p:cNvSpPr txBox="1"/>
            <p:nvPr/>
          </p:nvSpPr>
          <p:spPr>
            <a:xfrm>
              <a:off x="7314034" y="4819148"/>
              <a:ext cx="1719072" cy="754822"/>
            </a:xfrm>
            <a:prstGeom prst="rect">
              <a:avLst/>
            </a:prstGeom>
            <a:solidFill>
              <a:schemeClr val="accent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defTabSz="932742">
                <a:lnSpc>
                  <a:spcPct val="90000"/>
                </a:lnSpc>
                <a:spcBef>
                  <a:spcPct val="0"/>
                </a:spcBef>
                <a:defRPr sz="1150" b="1">
                  <a:ln w="3175"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defRPr>
              </a:lvl1pPr>
            </a:lstStyle>
            <a:p>
              <a:r>
                <a:rPr lang="en-US" sz="1100"/>
                <a:t>AZ-301: Microsoft Azure Architect Design Exam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BF8623A7-BB73-4884-9D29-B0F2F74641C9}"/>
              </a:ext>
            </a:extLst>
          </p:cNvPr>
          <p:cNvSpPr/>
          <p:nvPr/>
        </p:nvSpPr>
        <p:spPr>
          <a:xfrm>
            <a:off x="3673003" y="3646005"/>
            <a:ext cx="2669501" cy="553998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91440" rIns="91440" bIns="91440" anchor="t">
            <a:spAutoFit/>
          </a:bodyPr>
          <a:lstStyle/>
          <a:p>
            <a:pPr algn="ctr">
              <a:spcAft>
                <a:spcPts val="1200"/>
              </a:spcAft>
              <a:defRPr/>
            </a:pPr>
            <a:r>
              <a:rPr lang="en-US" sz="1200" i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Available as online courses and instructor-led trainin</a:t>
            </a: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endParaRPr kumimoji="0" lang="en-US" sz="1200" b="0" i="1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4C7CB58-368B-42DE-A4C6-67E4E279FC1B}"/>
              </a:ext>
            </a:extLst>
          </p:cNvPr>
          <p:cNvGrpSpPr/>
          <p:nvPr/>
        </p:nvGrpSpPr>
        <p:grpSpPr>
          <a:xfrm>
            <a:off x="616046" y="3419939"/>
            <a:ext cx="1005840" cy="1005840"/>
            <a:chOff x="801424" y="3449123"/>
            <a:chExt cx="1005840" cy="1005840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2FEABCF-73A4-403F-85E6-EBC9B7E1B242}"/>
                </a:ext>
              </a:extLst>
            </p:cNvPr>
            <p:cNvSpPr/>
            <p:nvPr/>
          </p:nvSpPr>
          <p:spPr bwMode="auto">
            <a:xfrm>
              <a:off x="801424" y="3449123"/>
              <a:ext cx="1005840" cy="10058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effectLst>
              <a:outerShdw blurRad="190500" dist="63500" dir="27000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274320" tIns="365760" rIns="274320" bIns="2743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63" name="people_8">
              <a:extLst>
                <a:ext uri="{FF2B5EF4-FFF2-40B4-BE49-F238E27FC236}">
                  <a16:creationId xmlns:a16="http://schemas.microsoft.com/office/drawing/2014/main" id="{423BB47E-D425-4786-B59E-5E0F86AF43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4770" y="3699450"/>
              <a:ext cx="539149" cy="505187"/>
            </a:xfrm>
            <a:custGeom>
              <a:avLst/>
              <a:gdLst>
                <a:gd name="T0" fmla="*/ 24 w 351"/>
                <a:gd name="T1" fmla="*/ 190 h 329"/>
                <a:gd name="T2" fmla="*/ 80 w 351"/>
                <a:gd name="T3" fmla="*/ 134 h 329"/>
                <a:gd name="T4" fmla="*/ 136 w 351"/>
                <a:gd name="T5" fmla="*/ 190 h 329"/>
                <a:gd name="T6" fmla="*/ 80 w 351"/>
                <a:gd name="T7" fmla="*/ 246 h 329"/>
                <a:gd name="T8" fmla="*/ 24 w 351"/>
                <a:gd name="T9" fmla="*/ 190 h 329"/>
                <a:gd name="T10" fmla="*/ 163 w 351"/>
                <a:gd name="T11" fmla="*/ 328 h 329"/>
                <a:gd name="T12" fmla="*/ 81 w 351"/>
                <a:gd name="T13" fmla="*/ 246 h 329"/>
                <a:gd name="T14" fmla="*/ 0 w 351"/>
                <a:gd name="T15" fmla="*/ 328 h 329"/>
                <a:gd name="T16" fmla="*/ 217 w 351"/>
                <a:gd name="T17" fmla="*/ 112 h 329"/>
                <a:gd name="T18" fmla="*/ 273 w 351"/>
                <a:gd name="T19" fmla="*/ 56 h 329"/>
                <a:gd name="T20" fmla="*/ 217 w 351"/>
                <a:gd name="T21" fmla="*/ 0 h 329"/>
                <a:gd name="T22" fmla="*/ 161 w 351"/>
                <a:gd name="T23" fmla="*/ 56 h 329"/>
                <a:gd name="T24" fmla="*/ 217 w 351"/>
                <a:gd name="T25" fmla="*/ 112 h 329"/>
                <a:gd name="T26" fmla="*/ 300 w 351"/>
                <a:gd name="T27" fmla="*/ 194 h 329"/>
                <a:gd name="T28" fmla="*/ 218 w 351"/>
                <a:gd name="T29" fmla="*/ 112 h 329"/>
                <a:gd name="T30" fmla="*/ 136 w 351"/>
                <a:gd name="T31" fmla="*/ 194 h 329"/>
                <a:gd name="T32" fmla="*/ 296 w 351"/>
                <a:gd name="T33" fmla="*/ 329 h 329"/>
                <a:gd name="T34" fmla="*/ 351 w 351"/>
                <a:gd name="T35" fmla="*/ 273 h 329"/>
                <a:gd name="T36" fmla="*/ 296 w 351"/>
                <a:gd name="T37" fmla="*/ 218 h 329"/>
                <a:gd name="T38" fmla="*/ 351 w 351"/>
                <a:gd name="T39" fmla="*/ 273 h 329"/>
                <a:gd name="T40" fmla="*/ 249 w 351"/>
                <a:gd name="T41" fmla="*/ 27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1" h="329">
                  <a:moveTo>
                    <a:pt x="24" y="190"/>
                  </a:moveTo>
                  <a:cubicBezTo>
                    <a:pt x="24" y="159"/>
                    <a:pt x="49" y="134"/>
                    <a:pt x="80" y="134"/>
                  </a:cubicBezTo>
                  <a:cubicBezTo>
                    <a:pt x="111" y="134"/>
                    <a:pt x="136" y="159"/>
                    <a:pt x="136" y="190"/>
                  </a:cubicBezTo>
                  <a:cubicBezTo>
                    <a:pt x="136" y="221"/>
                    <a:pt x="111" y="246"/>
                    <a:pt x="80" y="246"/>
                  </a:cubicBezTo>
                  <a:cubicBezTo>
                    <a:pt x="49" y="246"/>
                    <a:pt x="24" y="221"/>
                    <a:pt x="24" y="190"/>
                  </a:cubicBezTo>
                  <a:close/>
                  <a:moveTo>
                    <a:pt x="163" y="328"/>
                  </a:moveTo>
                  <a:cubicBezTo>
                    <a:pt x="163" y="283"/>
                    <a:pt x="127" y="246"/>
                    <a:pt x="81" y="246"/>
                  </a:cubicBezTo>
                  <a:cubicBezTo>
                    <a:pt x="36" y="246"/>
                    <a:pt x="0" y="283"/>
                    <a:pt x="0" y="328"/>
                  </a:cubicBezTo>
                  <a:moveTo>
                    <a:pt x="217" y="112"/>
                  </a:moveTo>
                  <a:cubicBezTo>
                    <a:pt x="248" y="112"/>
                    <a:pt x="273" y="87"/>
                    <a:pt x="273" y="56"/>
                  </a:cubicBezTo>
                  <a:cubicBezTo>
                    <a:pt x="273" y="25"/>
                    <a:pt x="248" y="0"/>
                    <a:pt x="217" y="0"/>
                  </a:cubicBezTo>
                  <a:cubicBezTo>
                    <a:pt x="186" y="0"/>
                    <a:pt x="161" y="25"/>
                    <a:pt x="161" y="56"/>
                  </a:cubicBezTo>
                  <a:cubicBezTo>
                    <a:pt x="161" y="87"/>
                    <a:pt x="186" y="112"/>
                    <a:pt x="217" y="112"/>
                  </a:cubicBezTo>
                  <a:close/>
                  <a:moveTo>
                    <a:pt x="300" y="194"/>
                  </a:moveTo>
                  <a:cubicBezTo>
                    <a:pt x="300" y="149"/>
                    <a:pt x="263" y="112"/>
                    <a:pt x="218" y="112"/>
                  </a:cubicBezTo>
                  <a:cubicBezTo>
                    <a:pt x="173" y="112"/>
                    <a:pt x="136" y="149"/>
                    <a:pt x="136" y="194"/>
                  </a:cubicBezTo>
                  <a:moveTo>
                    <a:pt x="296" y="329"/>
                  </a:moveTo>
                  <a:cubicBezTo>
                    <a:pt x="351" y="273"/>
                    <a:pt x="351" y="273"/>
                    <a:pt x="351" y="273"/>
                  </a:cubicBezTo>
                  <a:cubicBezTo>
                    <a:pt x="296" y="218"/>
                    <a:pt x="296" y="218"/>
                    <a:pt x="296" y="218"/>
                  </a:cubicBezTo>
                  <a:moveTo>
                    <a:pt x="351" y="273"/>
                  </a:moveTo>
                  <a:cubicBezTo>
                    <a:pt x="249" y="273"/>
                    <a:pt x="249" y="273"/>
                    <a:pt x="249" y="273"/>
                  </a:cubicBezTo>
                </a:path>
              </a:pathLst>
            </a:custGeom>
            <a:no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6DC4D5-0744-44A0-BE9B-D311DA2173FA}"/>
              </a:ext>
            </a:extLst>
          </p:cNvPr>
          <p:cNvGrpSpPr/>
          <p:nvPr/>
        </p:nvGrpSpPr>
        <p:grpSpPr>
          <a:xfrm>
            <a:off x="5894106" y="2141659"/>
            <a:ext cx="1032655" cy="1392412"/>
            <a:chOff x="3278723" y="2207660"/>
            <a:chExt cx="1032655" cy="1392412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AAC86C-BF9F-4C4B-A2F3-96D88A0625B6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3792927" y="2697025"/>
              <a:ext cx="2124" cy="769927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0BC6BF4-8AE0-4BE8-9A47-854B6C4EF3E3}"/>
                </a:ext>
              </a:extLst>
            </p:cNvPr>
            <p:cNvSpPr txBox="1"/>
            <p:nvPr/>
          </p:nvSpPr>
          <p:spPr>
            <a:xfrm>
              <a:off x="3278723" y="2207660"/>
              <a:ext cx="1032655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Developing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for the Cloud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BD81804-DDA5-4C75-8DC9-F267F8E28A73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5F59297D-CA41-4453-BE2A-42D57B6FDF01}"/>
              </a:ext>
            </a:extLst>
          </p:cNvPr>
          <p:cNvSpPr txBox="1">
            <a:spLocks/>
          </p:cNvSpPr>
          <p:nvPr/>
        </p:nvSpPr>
        <p:spPr>
          <a:xfrm>
            <a:off x="2532780" y="1324096"/>
            <a:ext cx="389771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2000"/>
              <a:t>Courses Prep for Certification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BF4D284E-A033-4C54-9CC7-2024076F498D}"/>
              </a:ext>
            </a:extLst>
          </p:cNvPr>
          <p:cNvSpPr txBox="1">
            <a:spLocks/>
          </p:cNvSpPr>
          <p:nvPr/>
        </p:nvSpPr>
        <p:spPr>
          <a:xfrm>
            <a:off x="8896845" y="1324096"/>
            <a:ext cx="222920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2000"/>
              <a:t>Certification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D6688104-DFFA-422B-9757-702D6015117C}"/>
              </a:ext>
            </a:extLst>
          </p:cNvPr>
          <p:cNvSpPr txBox="1">
            <a:spLocks/>
          </p:cNvSpPr>
          <p:nvPr/>
        </p:nvSpPr>
        <p:spPr>
          <a:xfrm>
            <a:off x="6748974" y="1328237"/>
            <a:ext cx="2229208" cy="3416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2000"/>
              <a:t>Exams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4E4AE2-2895-46D3-B749-842D5BE25D09}"/>
              </a:ext>
            </a:extLst>
          </p:cNvPr>
          <p:cNvGrpSpPr/>
          <p:nvPr/>
        </p:nvGrpSpPr>
        <p:grpSpPr>
          <a:xfrm>
            <a:off x="5328365" y="2424692"/>
            <a:ext cx="612668" cy="1109379"/>
            <a:chOff x="3488717" y="2490693"/>
            <a:chExt cx="612668" cy="110937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7C5D057-306C-433D-90A0-13C23D3534FF}"/>
                </a:ext>
              </a:extLst>
            </p:cNvPr>
            <p:cNvSpPr/>
            <p:nvPr/>
          </p:nvSpPr>
          <p:spPr bwMode="auto">
            <a:xfrm>
              <a:off x="3703609" y="3417192"/>
              <a:ext cx="182880" cy="182880"/>
            </a:xfrm>
            <a:prstGeom prst="ellipse">
              <a:avLst/>
            </a:prstGeom>
            <a:solidFill>
              <a:schemeClr val="bg1"/>
            </a:solidFill>
            <a:effectLst>
              <a:outerShdw blurRad="76200" dist="25400" dir="2700000" algn="ctr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365760" tIns="731520" rIns="0" bIns="731520" rtlCol="0" anchor="ctr" anchorCtr="0">
              <a:spAutoFit/>
            </a:bodyPr>
            <a:lstStyle/>
            <a:p>
              <a:pPr defTabSz="932742">
                <a:lnSpc>
                  <a:spcPct val="90000"/>
                </a:lnSpc>
                <a:spcBef>
                  <a:spcPct val="0"/>
                </a:spcBef>
              </a:pPr>
              <a:endParaRPr lang="en-US" sz="1200" b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CD5FB2F-DC03-4BCC-A47A-2022F6CA09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2927" y="2925816"/>
              <a:ext cx="0" cy="491376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53C834-A4B6-4D2F-8443-6564F4894A79}"/>
                </a:ext>
              </a:extLst>
            </p:cNvPr>
            <p:cNvSpPr txBox="1"/>
            <p:nvPr/>
          </p:nvSpPr>
          <p:spPr>
            <a:xfrm>
              <a:off x="3488717" y="2490693"/>
              <a:ext cx="612668" cy="4893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 defTabSz="932742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Secure</a:t>
              </a:r>
              <a:b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100" b="1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Data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1B0292-12FF-46E2-A2A2-3FB15F8FB950}"/>
              </a:ext>
            </a:extLst>
          </p:cNvPr>
          <p:cNvGrpSpPr/>
          <p:nvPr/>
        </p:nvGrpSpPr>
        <p:grpSpPr>
          <a:xfrm>
            <a:off x="8740507" y="3567996"/>
            <a:ext cx="2984497" cy="701731"/>
            <a:chOff x="8275338" y="5668802"/>
            <a:chExt cx="2984497" cy="701731"/>
          </a:xfrm>
        </p:grpSpPr>
        <p:sp>
          <p:nvSpPr>
            <p:cNvPr id="86" name="Title 1">
              <a:extLst>
                <a:ext uri="{FF2B5EF4-FFF2-40B4-BE49-F238E27FC236}">
                  <a16:creationId xmlns:a16="http://schemas.microsoft.com/office/drawing/2014/main" id="{C718D429-E920-41C4-A7EC-79C42747C3E6}"/>
                </a:ext>
              </a:extLst>
            </p:cNvPr>
            <p:cNvSpPr txBox="1">
              <a:spLocks/>
            </p:cNvSpPr>
            <p:nvPr/>
          </p:nvSpPr>
          <p:spPr>
            <a:xfrm>
              <a:off x="8275338" y="5668802"/>
              <a:ext cx="2984497" cy="701731"/>
            </a:xfrm>
            <a:prstGeom prst="rect">
              <a:avLst/>
            </a:prstGeom>
            <a:solidFill>
              <a:schemeClr val="bg1"/>
            </a:solidFill>
            <a:effectLst>
              <a:outerShdw blurRad="190500" dist="63500" dir="27000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548640" tIns="182880" rIns="0" bIns="18288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400" b="1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200"/>
                <a:t>Microsoft Certified:</a:t>
              </a:r>
              <a:br>
                <a:rPr lang="en-US" sz="1200"/>
              </a:br>
              <a:r>
                <a:rPr lang="en-US" sz="1200"/>
                <a:t>Azure Solutions Architect Expert</a:t>
              </a:r>
            </a:p>
          </p:txBody>
        </p:sp>
        <p:sp>
          <p:nvSpPr>
            <p:cNvPr id="87" name="server">
              <a:extLst>
                <a:ext uri="{FF2B5EF4-FFF2-40B4-BE49-F238E27FC236}">
                  <a16:creationId xmlns:a16="http://schemas.microsoft.com/office/drawing/2014/main" id="{24135D7D-2D59-41B9-B3B7-89FE1970752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74975" y="5859027"/>
              <a:ext cx="169150" cy="321278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44DB4B3F-9A63-453A-BAC6-0AE428634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1" y="3443159"/>
            <a:ext cx="459368" cy="432695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505E4EB3-F228-4CA0-ABE8-4524193BEC84}"/>
              </a:ext>
            </a:extLst>
          </p:cNvPr>
          <p:cNvGrpSpPr/>
          <p:nvPr/>
        </p:nvGrpSpPr>
        <p:grpSpPr>
          <a:xfrm>
            <a:off x="8940144" y="6008163"/>
            <a:ext cx="2980944" cy="498085"/>
            <a:chOff x="324701" y="6151756"/>
            <a:chExt cx="2980944" cy="49808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A6FA549-00BE-426A-8733-061CE6112FA8}"/>
                </a:ext>
              </a:extLst>
            </p:cNvPr>
            <p:cNvSpPr/>
            <p:nvPr/>
          </p:nvSpPr>
          <p:spPr bwMode="auto">
            <a:xfrm>
              <a:off x="324701" y="6151756"/>
              <a:ext cx="2980944" cy="49808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822960" tIns="91440" rIns="182880" bIns="9144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lnSpc>
                  <a:spcPct val="97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+mj-lt"/>
                </a:rPr>
                <a:t>Transition Exams Available:</a:t>
              </a:r>
            </a:p>
            <a:p>
              <a:pPr defTabSz="932472" fontAlgn="base">
                <a:lnSpc>
                  <a:spcPct val="97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+mj-lt"/>
                </a:rPr>
                <a:t>70-535 – take AZ-302 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9E6C4F7-068A-4F3B-A53F-F7EC74E9CC75}"/>
                </a:ext>
              </a:extLst>
            </p:cNvPr>
            <p:cNvGrpSpPr/>
            <p:nvPr/>
          </p:nvGrpSpPr>
          <p:grpSpPr>
            <a:xfrm>
              <a:off x="513941" y="6214857"/>
              <a:ext cx="477345" cy="398781"/>
              <a:chOff x="481153" y="6191294"/>
              <a:chExt cx="477345" cy="398781"/>
            </a:xfrm>
          </p:grpSpPr>
          <p:sp>
            <p:nvSpPr>
              <p:cNvPr id="78" name="arrow">
                <a:extLst>
                  <a:ext uri="{FF2B5EF4-FFF2-40B4-BE49-F238E27FC236}">
                    <a16:creationId xmlns:a16="http://schemas.microsoft.com/office/drawing/2014/main" id="{5AFF999E-D3E7-4B20-AF8E-06DB6E5E2DB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45818" y="6269982"/>
                <a:ext cx="312680" cy="288529"/>
              </a:xfrm>
              <a:custGeom>
                <a:avLst/>
                <a:gdLst>
                  <a:gd name="T0" fmla="*/ 133 w 246"/>
                  <a:gd name="T1" fmla="*/ 0 h 227"/>
                  <a:gd name="T2" fmla="*/ 246 w 246"/>
                  <a:gd name="T3" fmla="*/ 113 h 227"/>
                  <a:gd name="T4" fmla="*/ 133 w 246"/>
                  <a:gd name="T5" fmla="*/ 227 h 227"/>
                  <a:gd name="T6" fmla="*/ 246 w 246"/>
                  <a:gd name="T7" fmla="*/ 113 h 227"/>
                  <a:gd name="T8" fmla="*/ 0 w 246"/>
                  <a:gd name="T9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27">
                    <a:moveTo>
                      <a:pt x="133" y="0"/>
                    </a:moveTo>
                    <a:lnTo>
                      <a:pt x="246" y="113"/>
                    </a:lnTo>
                    <a:lnTo>
                      <a:pt x="133" y="227"/>
                    </a:lnTo>
                    <a:moveTo>
                      <a:pt x="246" y="113"/>
                    </a:moveTo>
                    <a:lnTo>
                      <a:pt x="0" y="113"/>
                    </a:lnTo>
                  </a:path>
                </a:pathLst>
              </a:custGeom>
              <a:noFill/>
              <a:ln w="15875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A182AC1-281D-4F24-A8A1-87148D2F99E4}"/>
                  </a:ext>
                </a:extLst>
              </p:cNvPr>
              <p:cNvSpPr/>
              <p:nvPr/>
            </p:nvSpPr>
            <p:spPr bwMode="auto">
              <a:xfrm rot="1012191">
                <a:off x="636379" y="6248699"/>
                <a:ext cx="127506" cy="3413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960" tIns="91440" rIns="182880" bIns="9144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32472" fontAlgn="base">
                  <a:lnSpc>
                    <a:spcPct val="97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100000">
                        <a:srgbClr val="FFFFFF"/>
                      </a:gs>
                      <a:gs pos="0">
                        <a:srgbClr val="FFFFFF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sp>
            <p:nvSpPr>
              <p:cNvPr id="80" name="pencil">
                <a:extLst>
                  <a:ext uri="{FF2B5EF4-FFF2-40B4-BE49-F238E27FC236}">
                    <a16:creationId xmlns:a16="http://schemas.microsoft.com/office/drawing/2014/main" id="{5082C34B-83D5-41FE-9AB0-B7A60A127F9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20019126">
                <a:off x="481153" y="6191294"/>
                <a:ext cx="365760" cy="365760"/>
              </a:xfrm>
              <a:custGeom>
                <a:avLst/>
                <a:gdLst>
                  <a:gd name="T0" fmla="*/ 94 w 334"/>
                  <a:gd name="T1" fmla="*/ 310 h 335"/>
                  <a:gd name="T2" fmla="*/ 0 w 334"/>
                  <a:gd name="T3" fmla="*/ 335 h 335"/>
                  <a:gd name="T4" fmla="*/ 24 w 334"/>
                  <a:gd name="T5" fmla="*/ 243 h 335"/>
                  <a:gd name="T6" fmla="*/ 249 w 334"/>
                  <a:gd name="T7" fmla="*/ 18 h 335"/>
                  <a:gd name="T8" fmla="*/ 316 w 334"/>
                  <a:gd name="T9" fmla="*/ 18 h 335"/>
                  <a:gd name="T10" fmla="*/ 316 w 334"/>
                  <a:gd name="T11" fmla="*/ 85 h 335"/>
                  <a:gd name="T12" fmla="*/ 94 w 334"/>
                  <a:gd name="T13" fmla="*/ 310 h 335"/>
                  <a:gd name="T14" fmla="*/ 232 w 334"/>
                  <a:gd name="T15" fmla="*/ 35 h 335"/>
                  <a:gd name="T16" fmla="*/ 300 w 334"/>
                  <a:gd name="T17" fmla="*/ 102 h 335"/>
                  <a:gd name="T18" fmla="*/ 94 w 334"/>
                  <a:gd name="T19" fmla="*/ 310 h 335"/>
                  <a:gd name="T20" fmla="*/ 74 w 334"/>
                  <a:gd name="T21" fmla="*/ 260 h 335"/>
                  <a:gd name="T22" fmla="*/ 24 w 334"/>
                  <a:gd name="T23" fmla="*/ 243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4" h="335">
                    <a:moveTo>
                      <a:pt x="94" y="310"/>
                    </a:moveTo>
                    <a:cubicBezTo>
                      <a:pt x="0" y="335"/>
                      <a:pt x="0" y="335"/>
                      <a:pt x="0" y="335"/>
                    </a:cubicBezTo>
                    <a:cubicBezTo>
                      <a:pt x="24" y="243"/>
                      <a:pt x="24" y="243"/>
                      <a:pt x="24" y="243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68" y="0"/>
                      <a:pt x="298" y="0"/>
                      <a:pt x="316" y="18"/>
                    </a:cubicBezTo>
                    <a:cubicBezTo>
                      <a:pt x="334" y="36"/>
                      <a:pt x="334" y="66"/>
                      <a:pt x="316" y="85"/>
                    </a:cubicBezTo>
                    <a:lnTo>
                      <a:pt x="94" y="310"/>
                    </a:lnTo>
                    <a:close/>
                    <a:moveTo>
                      <a:pt x="232" y="35"/>
                    </a:moveTo>
                    <a:cubicBezTo>
                      <a:pt x="300" y="102"/>
                      <a:pt x="300" y="102"/>
                      <a:pt x="300" y="102"/>
                    </a:cubicBezTo>
                    <a:moveTo>
                      <a:pt x="94" y="310"/>
                    </a:moveTo>
                    <a:cubicBezTo>
                      <a:pt x="94" y="310"/>
                      <a:pt x="98" y="287"/>
                      <a:pt x="74" y="260"/>
                    </a:cubicBezTo>
                    <a:cubicBezTo>
                      <a:pt x="50" y="233"/>
                      <a:pt x="24" y="243"/>
                      <a:pt x="24" y="243"/>
                    </a:cubicBezTo>
                  </a:path>
                </a:pathLst>
              </a:custGeom>
              <a:noFill/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136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9DF2-30DB-4CAB-B791-312B633A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0728234" cy="1049518"/>
          </a:xfrm>
        </p:spPr>
        <p:txBody>
          <a:bodyPr/>
          <a:lstStyle/>
          <a:p>
            <a:br>
              <a:rPr lang="en-US" sz="3200" dirty="0"/>
            </a:br>
            <a:endParaRPr lang="en-GB" sz="3200" dirty="0"/>
          </a:p>
        </p:txBody>
      </p:sp>
      <p:pic>
        <p:nvPicPr>
          <p:cNvPr id="3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CEB4416-6144-400C-92EC-3DB7A8D3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80695"/>
            <a:ext cx="11760200" cy="61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726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412</Words>
  <Application>Microsoft Office PowerPoint</Application>
  <PresentationFormat>Widescreen</PresentationFormat>
  <Paragraphs>130</Paragraphs>
  <Slides>12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1_5-50203_Microsoft_Ignite_Template</vt:lpstr>
      <vt:lpstr>5-50203_Microsoft_Ignite_Template</vt:lpstr>
      <vt:lpstr>Azure Certification </vt:lpstr>
      <vt:lpstr>PowerPoint Presentation</vt:lpstr>
      <vt:lpstr>PowerPoint Presentation</vt:lpstr>
      <vt:lpstr>Announcing 4 new Azure job role certifications and training</vt:lpstr>
      <vt:lpstr>AZ-900 – Azure Fundamentals</vt:lpstr>
      <vt:lpstr>Azure Administrator</vt:lpstr>
      <vt:lpstr>Learning path for Azure Developer role</vt:lpstr>
      <vt:lpstr>Azure Solutions Architect</vt:lpstr>
      <vt:lpstr> </vt:lpstr>
      <vt:lpstr>Cloud + Certification = Opportunity</vt:lpstr>
      <vt:lpstr>28th February 2019  https://techug.org.uk/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Certification</dc:title>
  <dc:creator>Sarah Lean</dc:creator>
  <cp:lastModifiedBy>Sarah Lean</cp:lastModifiedBy>
  <cp:revision>106</cp:revision>
  <dcterms:created xsi:type="dcterms:W3CDTF">2019-01-29T11:51:26Z</dcterms:created>
  <dcterms:modified xsi:type="dcterms:W3CDTF">2019-02-20T14:24:59Z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salean@microsoft.com</vt:lpwstr>
  </property>
  <property fmtid="{D5CDD505-2E9C-101B-9397-08002B2CF9AE}" pid="5" name="MSIP_Label_f42aa342-8706-4288-bd11-ebb85995028c_SetDate">
    <vt:lpwstr>2019-01-29T12:04:20.5026213Z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5591fdd4-f527-47e6-8ba3-b8bf5b22ed61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